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9"/>
    <p:sldId id="257" r:id="rId50"/>
    <p:sldId id="258" r:id="rId51"/>
    <p:sldId id="259" r:id="rId52"/>
    <p:sldId id="260" r:id="rId53"/>
    <p:sldId id="261" r:id="rId54"/>
    <p:sldId id="262" r:id="rId55"/>
    <p:sldId id="263" r:id="rId56"/>
    <p:sldId id="264" r:id="rId57"/>
    <p:sldId id="265" r:id="rId58"/>
    <p:sldId id="266" r:id="rId59"/>
  </p:sldIdLst>
  <p:sldSz cx="12192000" cy="6858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eague Spartan" charset="1" panose="00000800000000000000"/>
      <p:regular r:id="rId10"/>
    </p:embeddedFont>
    <p:embeddedFont>
      <p:font typeface="Red Hat Display" charset="1" panose="02010503040201060303"/>
      <p:regular r:id="rId11"/>
    </p:embeddedFont>
    <p:embeddedFont>
      <p:font typeface="Red Hat Display Bold" charset="1" panose="02010803040201060303"/>
      <p:regular r:id="rId12"/>
    </p:embeddedFont>
    <p:embeddedFont>
      <p:font typeface="Red Hat Display Italics" charset="1" panose="020105030402010D0303"/>
      <p:regular r:id="rId13"/>
    </p:embeddedFont>
    <p:embeddedFont>
      <p:font typeface="Red Hat Display Bold Italics" charset="1" panose="020108030402010D0303"/>
      <p:regular r:id="rId14"/>
    </p:embeddedFont>
    <p:embeddedFont>
      <p:font typeface="Open Sans Bold" charset="1" panose="00000000000000000000"/>
      <p:regular r:id="rId15"/>
    </p:embeddedFont>
    <p:embeddedFont>
      <p:font typeface="Open Sans Bold Bold" charset="1" panose="00000000000000000000"/>
      <p:regular r:id="rId16"/>
    </p:embeddedFont>
    <p:embeddedFont>
      <p:font typeface="Open Sans Bold Italics" charset="1" panose="00000000000000000000"/>
      <p:regular r:id="rId17"/>
    </p:embeddedFont>
    <p:embeddedFont>
      <p:font typeface="Open Sans Bold Bold Italics" charset="1" panose="00000000000000000000"/>
      <p:regular r:id="rId18"/>
    </p:embeddedFont>
    <p:embeddedFont>
      <p:font typeface="Open Sauce" charset="1" panose="00000500000000000000"/>
      <p:regular r:id="rId19"/>
    </p:embeddedFont>
    <p:embeddedFont>
      <p:font typeface="Open Sauce Bold" charset="1" panose="00000800000000000000"/>
      <p:regular r:id="rId20"/>
    </p:embeddedFont>
    <p:embeddedFont>
      <p:font typeface="Open Sauce Italics" charset="1" panose="00000500000000000000"/>
      <p:regular r:id="rId21"/>
    </p:embeddedFont>
    <p:embeddedFont>
      <p:font typeface="Open Sauce Bold Italics" charset="1" panose="00000800000000000000"/>
      <p:regular r:id="rId22"/>
    </p:embeddedFont>
    <p:embeddedFont>
      <p:font typeface="Open Sauce Light" charset="1" panose="00000400000000000000"/>
      <p:regular r:id="rId23"/>
    </p:embeddedFont>
    <p:embeddedFont>
      <p:font typeface="Open Sauce Light Italics" charset="1" panose="00000400000000000000"/>
      <p:regular r:id="rId24"/>
    </p:embeddedFont>
    <p:embeddedFont>
      <p:font typeface="Open Sauce Medium" charset="1" panose="00000600000000000000"/>
      <p:regular r:id="rId25"/>
    </p:embeddedFont>
    <p:embeddedFont>
      <p:font typeface="Open Sauce Medium Italics" charset="1" panose="00000600000000000000"/>
      <p:regular r:id="rId26"/>
    </p:embeddedFont>
    <p:embeddedFont>
      <p:font typeface="Open Sauce Semi-Bold" charset="1" panose="00000700000000000000"/>
      <p:regular r:id="rId27"/>
    </p:embeddedFont>
    <p:embeddedFont>
      <p:font typeface="Open Sauce Semi-Bold Italics" charset="1" panose="00000700000000000000"/>
      <p:regular r:id="rId28"/>
    </p:embeddedFont>
    <p:embeddedFont>
      <p:font typeface="Open Sauce Heavy" charset="1" panose="00000A00000000000000"/>
      <p:regular r:id="rId29"/>
    </p:embeddedFont>
    <p:embeddedFont>
      <p:font typeface="Open Sauce Heavy Italics" charset="1" panose="00000A00000000000000"/>
      <p:regular r:id="rId30"/>
    </p:embeddedFont>
    <p:embeddedFont>
      <p:font typeface="HK Grotesk" charset="1" panose="00000500000000000000"/>
      <p:regular r:id="rId31"/>
    </p:embeddedFont>
    <p:embeddedFont>
      <p:font typeface="HK Grotesk Bold" charset="1" panose="00000800000000000000"/>
      <p:regular r:id="rId32"/>
    </p:embeddedFont>
    <p:embeddedFont>
      <p:font typeface="HK Grotesk Italics" charset="1" panose="00000500000000000000"/>
      <p:regular r:id="rId33"/>
    </p:embeddedFont>
    <p:embeddedFont>
      <p:font typeface="HK Grotesk Bold Italics" charset="1" panose="00000800000000000000"/>
      <p:regular r:id="rId34"/>
    </p:embeddedFont>
    <p:embeddedFont>
      <p:font typeface="HK Grotesk Light" charset="1" panose="00000400000000000000"/>
      <p:regular r:id="rId35"/>
    </p:embeddedFont>
    <p:embeddedFont>
      <p:font typeface="HK Grotesk Light Italics" charset="1" panose="00000400000000000000"/>
      <p:regular r:id="rId36"/>
    </p:embeddedFont>
    <p:embeddedFont>
      <p:font typeface="HK Grotesk Medium" charset="1" panose="00000600000000000000"/>
      <p:regular r:id="rId37"/>
    </p:embeddedFont>
    <p:embeddedFont>
      <p:font typeface="HK Grotesk Medium Italics" charset="1" panose="00000600000000000000"/>
      <p:regular r:id="rId38"/>
    </p:embeddedFont>
    <p:embeddedFont>
      <p:font typeface="HK Grotesk Semi-Bold" charset="1" panose="00000700000000000000"/>
      <p:regular r:id="rId39"/>
    </p:embeddedFont>
    <p:embeddedFont>
      <p:font typeface="HK Grotesk Semi-Bold Italics" charset="1" panose="00000700000000000000"/>
      <p:regular r:id="rId40"/>
    </p:embeddedFont>
    <p:embeddedFont>
      <p:font typeface="Open Sans" charset="1" panose="020B0606030504020204"/>
      <p:regular r:id="rId41"/>
    </p:embeddedFont>
    <p:embeddedFont>
      <p:font typeface="Open Sans Bold" charset="1" panose="020B0806030504020204"/>
      <p:regular r:id="rId42"/>
    </p:embeddedFont>
    <p:embeddedFont>
      <p:font typeface="Open Sans Italics" charset="1" panose="020B0606030504020204"/>
      <p:regular r:id="rId43"/>
    </p:embeddedFont>
    <p:embeddedFont>
      <p:font typeface="Open Sans Bold Italics" charset="1" panose="020B0806030504020204"/>
      <p:regular r:id="rId44"/>
    </p:embeddedFont>
    <p:embeddedFont>
      <p:font typeface="Open Sans Light" charset="1" panose="020B0306030504020204"/>
      <p:regular r:id="rId45"/>
    </p:embeddedFont>
    <p:embeddedFont>
      <p:font typeface="Open Sans Light Italics" charset="1" panose="020B0306030504020204"/>
      <p:regular r:id="rId46"/>
    </p:embeddedFont>
    <p:embeddedFont>
      <p:font typeface="Open Sans Ultra-Bold" charset="1" panose="00000000000000000000"/>
      <p:regular r:id="rId47"/>
    </p:embeddedFont>
    <p:embeddedFont>
      <p:font typeface="Open Sans Ultra-Bold Italics" charset="1" panose="00000000000000000000"/>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slides/slide1.xml" Type="http://schemas.openxmlformats.org/officeDocument/2006/relationships/slide"/><Relationship Id="rId5" Target="tableStyles.xml" Type="http://schemas.openxmlformats.org/officeDocument/2006/relationships/tableStyles"/><Relationship Id="rId50" Target="slides/slide2.xml" Type="http://schemas.openxmlformats.org/officeDocument/2006/relationships/slide"/><Relationship Id="rId51" Target="slides/slide3.xml" Type="http://schemas.openxmlformats.org/officeDocument/2006/relationships/slide"/><Relationship Id="rId52" Target="slides/slide4.xml" Type="http://schemas.openxmlformats.org/officeDocument/2006/relationships/slide"/><Relationship Id="rId53" Target="slides/slide5.xml" Type="http://schemas.openxmlformats.org/officeDocument/2006/relationships/slide"/><Relationship Id="rId54" Target="slides/slide6.xml" Type="http://schemas.openxmlformats.org/officeDocument/2006/relationships/slide"/><Relationship Id="rId55" Target="slides/slide7.xml" Type="http://schemas.openxmlformats.org/officeDocument/2006/relationships/slide"/><Relationship Id="rId56" Target="slides/slide8.xml" Type="http://schemas.openxmlformats.org/officeDocument/2006/relationships/slide"/><Relationship Id="rId57" Target="slides/slide9.xml" Type="http://schemas.openxmlformats.org/officeDocument/2006/relationships/slide"/><Relationship Id="rId58" Target="slides/slide10.xml" Type="http://schemas.openxmlformats.org/officeDocument/2006/relationships/slide"/><Relationship Id="rId59" Target="slides/slide11.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9.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jpeg" Type="http://schemas.openxmlformats.org/officeDocument/2006/relationships/image"/><Relationship Id="rId4" Target="../media/image12.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jpeg" Type="http://schemas.openxmlformats.org/officeDocument/2006/relationships/image"/><Relationship Id="rId4" Target="https://www.kaggle.com/datasets/atulyakumar98/pothole-detection-dataset" TargetMode="External" Type="http://schemas.openxmlformats.org/officeDocument/2006/relationships/hyperlink"/></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2192000" cy="6858000"/>
          </a:xfrm>
          <a:custGeom>
            <a:avLst/>
            <a:gdLst/>
            <a:ahLst/>
            <a:cxnLst/>
            <a:rect r="r" b="b" t="t" l="l"/>
            <a:pathLst>
              <a:path h="6858000" w="12192000">
                <a:moveTo>
                  <a:pt x="0" y="0"/>
                </a:moveTo>
                <a:lnTo>
                  <a:pt x="12192000" y="0"/>
                </a:lnTo>
                <a:lnTo>
                  <a:pt x="12192000" y="6858000"/>
                </a:lnTo>
                <a:lnTo>
                  <a:pt x="0" y="6858000"/>
                </a:lnTo>
                <a:lnTo>
                  <a:pt x="0" y="0"/>
                </a:lnTo>
                <a:close/>
              </a:path>
            </a:pathLst>
          </a:custGeom>
          <a:blipFill>
            <a:blip r:embed="rId2"/>
            <a:stretch>
              <a:fillRect l="-3317" t="0" r="-3317" b="0"/>
            </a:stretch>
          </a:blipFill>
        </p:spPr>
      </p:sp>
      <p:sp>
        <p:nvSpPr>
          <p:cNvPr name="Freeform 3" id="3"/>
          <p:cNvSpPr/>
          <p:nvPr/>
        </p:nvSpPr>
        <p:spPr>
          <a:xfrm flipH="false" flipV="false" rot="-10800000">
            <a:off x="4694766" y="0"/>
            <a:ext cx="7497234" cy="7497234"/>
          </a:xfrm>
          <a:custGeom>
            <a:avLst/>
            <a:gdLst/>
            <a:ahLst/>
            <a:cxnLst/>
            <a:rect r="r" b="b" t="t" l="l"/>
            <a:pathLst>
              <a:path h="7497234" w="7497234">
                <a:moveTo>
                  <a:pt x="0" y="0"/>
                </a:moveTo>
                <a:lnTo>
                  <a:pt x="7497234" y="0"/>
                </a:lnTo>
                <a:lnTo>
                  <a:pt x="7497234" y="7497234"/>
                </a:lnTo>
                <a:lnTo>
                  <a:pt x="0" y="7497234"/>
                </a:lnTo>
                <a:lnTo>
                  <a:pt x="0" y="0"/>
                </a:lnTo>
                <a:close/>
              </a:path>
            </a:pathLst>
          </a:custGeom>
          <a:blipFill>
            <a:blip r:embed="rId3">
              <a:alphaModFix amt="71000"/>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545080" y="797200"/>
            <a:ext cx="6243456" cy="401757"/>
            <a:chOff x="0" y="0"/>
            <a:chExt cx="1710152" cy="110046"/>
          </a:xfrm>
        </p:grpSpPr>
        <p:sp>
          <p:nvSpPr>
            <p:cNvPr name="Freeform 5" id="5"/>
            <p:cNvSpPr/>
            <p:nvPr/>
          </p:nvSpPr>
          <p:spPr>
            <a:xfrm flipH="false" flipV="false" rot="0">
              <a:off x="0" y="0"/>
              <a:ext cx="1710151" cy="110046"/>
            </a:xfrm>
            <a:custGeom>
              <a:avLst/>
              <a:gdLst/>
              <a:ahLst/>
              <a:cxnLst/>
              <a:rect r="r" b="b" t="t" l="l"/>
              <a:pathLst>
                <a:path h="110046" w="1710151">
                  <a:moveTo>
                    <a:pt x="0" y="0"/>
                  </a:moveTo>
                  <a:lnTo>
                    <a:pt x="1710151" y="0"/>
                  </a:lnTo>
                  <a:lnTo>
                    <a:pt x="1710151" y="110046"/>
                  </a:lnTo>
                  <a:lnTo>
                    <a:pt x="0" y="110046"/>
                  </a:lnTo>
                  <a:close/>
                </a:path>
              </a:pathLst>
            </a:custGeom>
            <a:solidFill>
              <a:srgbClr val="585D66"/>
            </a:solidFill>
          </p:spPr>
        </p:sp>
        <p:sp>
          <p:nvSpPr>
            <p:cNvPr name="TextBox 6" id="6"/>
            <p:cNvSpPr txBox="true"/>
            <p:nvPr/>
          </p:nvSpPr>
          <p:spPr>
            <a:xfrm>
              <a:off x="0" y="-19050"/>
              <a:ext cx="1710152" cy="129096"/>
            </a:xfrm>
            <a:prstGeom prst="rect">
              <a:avLst/>
            </a:prstGeom>
          </p:spPr>
          <p:txBody>
            <a:bodyPr anchor="ctr" rtlCol="false" tIns="8021" lIns="8021" bIns="8021" rIns="8021"/>
            <a:lstStyle/>
            <a:p>
              <a:pPr algn="ctr">
                <a:lnSpc>
                  <a:spcPts val="1679"/>
                </a:lnSpc>
              </a:pPr>
            </a:p>
          </p:txBody>
        </p:sp>
      </p:grpSp>
      <p:sp>
        <p:nvSpPr>
          <p:cNvPr name="TextBox 7" id="7"/>
          <p:cNvSpPr txBox="true"/>
          <p:nvPr/>
        </p:nvSpPr>
        <p:spPr>
          <a:xfrm rot="0">
            <a:off x="545080" y="1551810"/>
            <a:ext cx="5398798" cy="2287151"/>
          </a:xfrm>
          <a:prstGeom prst="rect">
            <a:avLst/>
          </a:prstGeom>
        </p:spPr>
        <p:txBody>
          <a:bodyPr anchor="t" rtlCol="false" tIns="0" lIns="0" bIns="0" rIns="0">
            <a:spAutoFit/>
          </a:bodyPr>
          <a:lstStyle/>
          <a:p>
            <a:pPr marL="0" indent="0" lvl="0">
              <a:lnSpc>
                <a:spcPts val="4479"/>
              </a:lnSpc>
            </a:pPr>
            <a:r>
              <a:rPr lang="en-US" sz="4348">
                <a:solidFill>
                  <a:srgbClr val="FFFFFF"/>
                </a:solidFill>
                <a:latin typeface="Open Sans Bold"/>
              </a:rPr>
              <a:t>DEEP LEARNING FOR ROAD SAFETY: POTHOLE DETECTION</a:t>
            </a:r>
          </a:p>
        </p:txBody>
      </p:sp>
      <p:grpSp>
        <p:nvGrpSpPr>
          <p:cNvPr name="Group 8" id="8"/>
          <p:cNvGrpSpPr/>
          <p:nvPr/>
        </p:nvGrpSpPr>
        <p:grpSpPr>
          <a:xfrm rot="0">
            <a:off x="6818075" y="3748617"/>
            <a:ext cx="233725" cy="2585228"/>
            <a:chOff x="0" y="0"/>
            <a:chExt cx="64020" cy="708122"/>
          </a:xfrm>
        </p:grpSpPr>
        <p:sp>
          <p:nvSpPr>
            <p:cNvPr name="Freeform 9" id="9"/>
            <p:cNvSpPr/>
            <p:nvPr/>
          </p:nvSpPr>
          <p:spPr>
            <a:xfrm flipH="false" flipV="false" rot="0">
              <a:off x="0" y="0"/>
              <a:ext cx="64020" cy="708122"/>
            </a:xfrm>
            <a:custGeom>
              <a:avLst/>
              <a:gdLst/>
              <a:ahLst/>
              <a:cxnLst/>
              <a:rect r="r" b="b" t="t" l="l"/>
              <a:pathLst>
                <a:path h="708122" w="64020">
                  <a:moveTo>
                    <a:pt x="0" y="0"/>
                  </a:moveTo>
                  <a:lnTo>
                    <a:pt x="64020" y="0"/>
                  </a:lnTo>
                  <a:lnTo>
                    <a:pt x="64020" y="708122"/>
                  </a:lnTo>
                  <a:lnTo>
                    <a:pt x="0" y="708122"/>
                  </a:lnTo>
                  <a:close/>
                </a:path>
              </a:pathLst>
            </a:custGeom>
            <a:solidFill>
              <a:srgbClr val="585D66"/>
            </a:solidFill>
          </p:spPr>
        </p:sp>
        <p:sp>
          <p:nvSpPr>
            <p:cNvPr name="TextBox 10" id="10"/>
            <p:cNvSpPr txBox="true"/>
            <p:nvPr/>
          </p:nvSpPr>
          <p:spPr>
            <a:xfrm>
              <a:off x="0" y="-19050"/>
              <a:ext cx="64020" cy="727172"/>
            </a:xfrm>
            <a:prstGeom prst="rect">
              <a:avLst/>
            </a:prstGeom>
          </p:spPr>
          <p:txBody>
            <a:bodyPr anchor="ctr" rtlCol="false" tIns="8021" lIns="8021" bIns="8021" rIns="8021"/>
            <a:lstStyle/>
            <a:p>
              <a:pPr algn="ctr">
                <a:lnSpc>
                  <a:spcPts val="1679"/>
                </a:lnSpc>
              </a:pPr>
            </a:p>
          </p:txBody>
        </p:sp>
      </p:grpSp>
      <p:sp>
        <p:nvSpPr>
          <p:cNvPr name="TextBox 11" id="11"/>
          <p:cNvSpPr txBox="true"/>
          <p:nvPr/>
        </p:nvSpPr>
        <p:spPr>
          <a:xfrm rot="0">
            <a:off x="7352968" y="3710517"/>
            <a:ext cx="4626546" cy="2623328"/>
          </a:xfrm>
          <a:prstGeom prst="rect">
            <a:avLst/>
          </a:prstGeom>
        </p:spPr>
        <p:txBody>
          <a:bodyPr anchor="t" rtlCol="false" tIns="0" lIns="0" bIns="0" rIns="0">
            <a:spAutoFit/>
          </a:bodyPr>
          <a:lstStyle/>
          <a:p>
            <a:pPr>
              <a:lnSpc>
                <a:spcPts val="2648"/>
              </a:lnSpc>
            </a:pPr>
            <a:r>
              <a:rPr lang="en-US" sz="1891">
                <a:solidFill>
                  <a:srgbClr val="FFFFFF"/>
                </a:solidFill>
                <a:latin typeface="Open Sans"/>
              </a:rPr>
              <a:t>Group 4: </a:t>
            </a:r>
          </a:p>
          <a:p>
            <a:pPr>
              <a:lnSpc>
                <a:spcPts val="2648"/>
              </a:lnSpc>
            </a:pPr>
          </a:p>
          <a:p>
            <a:pPr>
              <a:lnSpc>
                <a:spcPts val="2648"/>
              </a:lnSpc>
            </a:pPr>
            <a:r>
              <a:rPr lang="en-US" sz="1891">
                <a:solidFill>
                  <a:srgbClr val="FFFFFF"/>
                </a:solidFill>
                <a:latin typeface="Open Sans"/>
              </a:rPr>
              <a:t>Omkar Bhalerao            MBA/BA02/005</a:t>
            </a:r>
          </a:p>
          <a:p>
            <a:pPr>
              <a:lnSpc>
                <a:spcPts val="2648"/>
              </a:lnSpc>
            </a:pPr>
            <a:r>
              <a:rPr lang="en-US" sz="1891">
                <a:solidFill>
                  <a:srgbClr val="FFFFFF"/>
                </a:solidFill>
                <a:latin typeface="Open Sans"/>
              </a:rPr>
              <a:t>Debashis Boruah           MBA/BA02/007</a:t>
            </a:r>
          </a:p>
          <a:p>
            <a:pPr>
              <a:lnSpc>
                <a:spcPts val="2648"/>
              </a:lnSpc>
            </a:pPr>
            <a:r>
              <a:rPr lang="en-US" sz="1891">
                <a:solidFill>
                  <a:srgbClr val="FFFFFF"/>
                </a:solidFill>
                <a:latin typeface="Open Sans"/>
              </a:rPr>
              <a:t>Deepak Ranjan Nayak   MBA/BA02/008</a:t>
            </a:r>
          </a:p>
          <a:p>
            <a:pPr>
              <a:lnSpc>
                <a:spcPts val="2648"/>
              </a:lnSpc>
            </a:pPr>
            <a:r>
              <a:rPr lang="en-US" sz="1891">
                <a:solidFill>
                  <a:srgbClr val="FFFFFF"/>
                </a:solidFill>
                <a:latin typeface="Open Sans"/>
              </a:rPr>
              <a:t>Nitesh Chandra              MBA/BA02/014</a:t>
            </a:r>
          </a:p>
          <a:p>
            <a:pPr>
              <a:lnSpc>
                <a:spcPts val="2648"/>
              </a:lnSpc>
            </a:pPr>
            <a:r>
              <a:rPr lang="en-US" sz="1891">
                <a:solidFill>
                  <a:srgbClr val="FFFFFF"/>
                </a:solidFill>
                <a:latin typeface="Open Sans"/>
              </a:rPr>
              <a:t>Rounak Mondal              MBA/BA02/019</a:t>
            </a:r>
          </a:p>
          <a:p>
            <a:pPr>
              <a:lnSpc>
                <a:spcPts val="2648"/>
              </a:lnSpc>
              <a:spcBef>
                <a:spcPct val="0"/>
              </a:spcBef>
            </a:pPr>
            <a:r>
              <a:rPr lang="en-US" sz="1891">
                <a:solidFill>
                  <a:srgbClr val="FFFFFF"/>
                </a:solidFill>
                <a:latin typeface="Open Sans"/>
              </a:rPr>
              <a:t>Suraj Kumar                    MBA/BA02/022</a:t>
            </a:r>
          </a:p>
        </p:txBody>
      </p:sp>
      <p:sp>
        <p:nvSpPr>
          <p:cNvPr name="TextBox 12" id="12"/>
          <p:cNvSpPr txBox="true"/>
          <p:nvPr/>
        </p:nvSpPr>
        <p:spPr>
          <a:xfrm rot="0">
            <a:off x="752509" y="819587"/>
            <a:ext cx="5895307" cy="327188"/>
          </a:xfrm>
          <a:prstGeom prst="rect">
            <a:avLst/>
          </a:prstGeom>
        </p:spPr>
        <p:txBody>
          <a:bodyPr anchor="t" rtlCol="false" tIns="0" lIns="0" bIns="0" rIns="0">
            <a:spAutoFit/>
          </a:bodyPr>
          <a:lstStyle/>
          <a:p>
            <a:pPr>
              <a:lnSpc>
                <a:spcPts val="2517"/>
              </a:lnSpc>
            </a:pPr>
            <a:r>
              <a:rPr lang="en-US" sz="2030" spc="138">
                <a:solidFill>
                  <a:srgbClr val="FFFFFF"/>
                </a:solidFill>
                <a:latin typeface="Open Sans Bold"/>
              </a:rPr>
              <a:t>DEEP LEARNING AND NEURAL NETWORKS</a:t>
            </a:r>
          </a:p>
        </p:txBody>
      </p:sp>
      <p:sp>
        <p:nvSpPr>
          <p:cNvPr name="Freeform 13" id="13"/>
          <p:cNvSpPr/>
          <p:nvPr/>
        </p:nvSpPr>
        <p:spPr>
          <a:xfrm flipH="true" flipV="false" rot="0">
            <a:off x="0" y="4847426"/>
            <a:ext cx="4263577" cy="1724397"/>
          </a:xfrm>
          <a:custGeom>
            <a:avLst/>
            <a:gdLst/>
            <a:ahLst/>
            <a:cxnLst/>
            <a:rect r="r" b="b" t="t" l="l"/>
            <a:pathLst>
              <a:path h="1724397" w="4263577">
                <a:moveTo>
                  <a:pt x="4263577" y="0"/>
                </a:moveTo>
                <a:lnTo>
                  <a:pt x="0" y="0"/>
                </a:lnTo>
                <a:lnTo>
                  <a:pt x="0" y="1724396"/>
                </a:lnTo>
                <a:lnTo>
                  <a:pt x="4263577" y="1724396"/>
                </a:lnTo>
                <a:lnTo>
                  <a:pt x="4263577" y="0"/>
                </a:lnTo>
                <a:close/>
              </a:path>
            </a:pathLst>
          </a:custGeom>
          <a:blipFill>
            <a:blip r:embed="rId5"/>
            <a:stretch>
              <a:fillRect l="0" t="0" r="-11571" b="0"/>
            </a:stretch>
          </a:blipFill>
        </p:spPr>
      </p:sp>
      <p:sp>
        <p:nvSpPr>
          <p:cNvPr name="Freeform 14" id="14"/>
          <p:cNvSpPr/>
          <p:nvPr/>
        </p:nvSpPr>
        <p:spPr>
          <a:xfrm flipH="false" flipV="false" rot="-226720">
            <a:off x="1469863" y="3915537"/>
            <a:ext cx="2352113" cy="855314"/>
          </a:xfrm>
          <a:custGeom>
            <a:avLst/>
            <a:gdLst/>
            <a:ahLst/>
            <a:cxnLst/>
            <a:rect r="r" b="b" t="t" l="l"/>
            <a:pathLst>
              <a:path h="855314" w="2352113">
                <a:moveTo>
                  <a:pt x="0" y="0"/>
                </a:moveTo>
                <a:lnTo>
                  <a:pt x="2352112" y="0"/>
                </a:lnTo>
                <a:lnTo>
                  <a:pt x="2352112" y="855313"/>
                </a:lnTo>
                <a:lnTo>
                  <a:pt x="0" y="8553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5024D"/>
        </a:solidFill>
      </p:bgPr>
    </p:bg>
    <p:spTree>
      <p:nvGrpSpPr>
        <p:cNvPr id="1" name=""/>
        <p:cNvGrpSpPr/>
        <p:nvPr/>
      </p:nvGrpSpPr>
      <p:grpSpPr>
        <a:xfrm>
          <a:off x="0" y="0"/>
          <a:ext cx="0" cy="0"/>
          <a:chOff x="0" y="0"/>
          <a:chExt cx="0" cy="0"/>
        </a:xfrm>
      </p:grpSpPr>
      <p:grpSp>
        <p:nvGrpSpPr>
          <p:cNvPr name="Group 2" id="2"/>
          <p:cNvGrpSpPr/>
          <p:nvPr/>
        </p:nvGrpSpPr>
        <p:grpSpPr>
          <a:xfrm rot="0">
            <a:off x="0" y="0"/>
            <a:ext cx="3793083" cy="2497080"/>
            <a:chOff x="0" y="0"/>
            <a:chExt cx="1498502" cy="986501"/>
          </a:xfrm>
        </p:grpSpPr>
        <p:sp>
          <p:nvSpPr>
            <p:cNvPr name="Freeform 3" id="3"/>
            <p:cNvSpPr/>
            <p:nvPr/>
          </p:nvSpPr>
          <p:spPr>
            <a:xfrm flipH="false" flipV="false" rot="0">
              <a:off x="0" y="0"/>
              <a:ext cx="1498502" cy="986501"/>
            </a:xfrm>
            <a:custGeom>
              <a:avLst/>
              <a:gdLst/>
              <a:ahLst/>
              <a:cxnLst/>
              <a:rect r="r" b="b" t="t" l="l"/>
              <a:pathLst>
                <a:path h="986501" w="1498502">
                  <a:moveTo>
                    <a:pt x="0" y="0"/>
                  </a:moveTo>
                  <a:lnTo>
                    <a:pt x="1498502" y="0"/>
                  </a:lnTo>
                  <a:lnTo>
                    <a:pt x="1498502" y="986501"/>
                  </a:lnTo>
                  <a:lnTo>
                    <a:pt x="0" y="986501"/>
                  </a:lnTo>
                  <a:close/>
                </a:path>
              </a:pathLst>
            </a:custGeom>
            <a:solidFill>
              <a:srgbClr val="100F0D"/>
            </a:solidFill>
          </p:spPr>
        </p:sp>
        <p:sp>
          <p:nvSpPr>
            <p:cNvPr name="TextBox 4" id="4"/>
            <p:cNvSpPr txBox="true"/>
            <p:nvPr/>
          </p:nvSpPr>
          <p:spPr>
            <a:xfrm>
              <a:off x="0" y="-19050"/>
              <a:ext cx="1498502" cy="1005551"/>
            </a:xfrm>
            <a:prstGeom prst="rect">
              <a:avLst/>
            </a:prstGeom>
          </p:spPr>
          <p:txBody>
            <a:bodyPr anchor="ctr" rtlCol="false" tIns="33867" lIns="33867" bIns="33867" rIns="33867"/>
            <a:lstStyle/>
            <a:p>
              <a:pPr algn="ctr">
                <a:lnSpc>
                  <a:spcPts val="1399"/>
                </a:lnSpc>
              </a:pPr>
            </a:p>
          </p:txBody>
        </p:sp>
      </p:grpSp>
      <p:grpSp>
        <p:nvGrpSpPr>
          <p:cNvPr name="Group 5" id="5"/>
          <p:cNvGrpSpPr/>
          <p:nvPr/>
        </p:nvGrpSpPr>
        <p:grpSpPr>
          <a:xfrm rot="0">
            <a:off x="0" y="2497080"/>
            <a:ext cx="3793083" cy="4360920"/>
            <a:chOff x="0" y="0"/>
            <a:chExt cx="1498502" cy="1722833"/>
          </a:xfrm>
        </p:grpSpPr>
        <p:sp>
          <p:nvSpPr>
            <p:cNvPr name="Freeform 6" id="6"/>
            <p:cNvSpPr/>
            <p:nvPr/>
          </p:nvSpPr>
          <p:spPr>
            <a:xfrm flipH="false" flipV="false" rot="0">
              <a:off x="0" y="0"/>
              <a:ext cx="1498502" cy="1722833"/>
            </a:xfrm>
            <a:custGeom>
              <a:avLst/>
              <a:gdLst/>
              <a:ahLst/>
              <a:cxnLst/>
              <a:rect r="r" b="b" t="t" l="l"/>
              <a:pathLst>
                <a:path h="1722833" w="1498502">
                  <a:moveTo>
                    <a:pt x="0" y="0"/>
                  </a:moveTo>
                  <a:lnTo>
                    <a:pt x="1498502" y="0"/>
                  </a:lnTo>
                  <a:lnTo>
                    <a:pt x="1498502" y="1722833"/>
                  </a:lnTo>
                  <a:lnTo>
                    <a:pt x="0" y="1722833"/>
                  </a:lnTo>
                  <a:close/>
                </a:path>
              </a:pathLst>
            </a:custGeom>
            <a:solidFill>
              <a:srgbClr val="100F0D"/>
            </a:solidFill>
          </p:spPr>
        </p:sp>
        <p:sp>
          <p:nvSpPr>
            <p:cNvPr name="TextBox 7" id="7"/>
            <p:cNvSpPr txBox="true"/>
            <p:nvPr/>
          </p:nvSpPr>
          <p:spPr>
            <a:xfrm>
              <a:off x="0" y="-19050"/>
              <a:ext cx="1498502" cy="1741883"/>
            </a:xfrm>
            <a:prstGeom prst="rect">
              <a:avLst/>
            </a:prstGeom>
          </p:spPr>
          <p:txBody>
            <a:bodyPr anchor="ctr" rtlCol="false" tIns="33867" lIns="33867" bIns="33867" rIns="33867"/>
            <a:lstStyle/>
            <a:p>
              <a:pPr algn="ctr">
                <a:lnSpc>
                  <a:spcPts val="1399"/>
                </a:lnSpc>
              </a:pPr>
            </a:p>
          </p:txBody>
        </p:sp>
      </p:grpSp>
      <p:grpSp>
        <p:nvGrpSpPr>
          <p:cNvPr name="Group 8" id="8"/>
          <p:cNvGrpSpPr/>
          <p:nvPr/>
        </p:nvGrpSpPr>
        <p:grpSpPr>
          <a:xfrm rot="0">
            <a:off x="3793083" y="5899672"/>
            <a:ext cx="8398917" cy="958328"/>
            <a:chOff x="0" y="0"/>
            <a:chExt cx="3318091" cy="378599"/>
          </a:xfrm>
        </p:grpSpPr>
        <p:sp>
          <p:nvSpPr>
            <p:cNvPr name="Freeform 9" id="9"/>
            <p:cNvSpPr/>
            <p:nvPr/>
          </p:nvSpPr>
          <p:spPr>
            <a:xfrm flipH="false" flipV="false" rot="0">
              <a:off x="0" y="0"/>
              <a:ext cx="3318090" cy="378599"/>
            </a:xfrm>
            <a:custGeom>
              <a:avLst/>
              <a:gdLst/>
              <a:ahLst/>
              <a:cxnLst/>
              <a:rect r="r" b="b" t="t" l="l"/>
              <a:pathLst>
                <a:path h="378599" w="3318090">
                  <a:moveTo>
                    <a:pt x="0" y="0"/>
                  </a:moveTo>
                  <a:lnTo>
                    <a:pt x="3318090" y="0"/>
                  </a:lnTo>
                  <a:lnTo>
                    <a:pt x="3318090" y="378599"/>
                  </a:lnTo>
                  <a:lnTo>
                    <a:pt x="0" y="378599"/>
                  </a:lnTo>
                  <a:close/>
                </a:path>
              </a:pathLst>
            </a:custGeom>
            <a:solidFill>
              <a:srgbClr val="100F0D"/>
            </a:solidFill>
          </p:spPr>
        </p:sp>
        <p:sp>
          <p:nvSpPr>
            <p:cNvPr name="TextBox 10" id="10"/>
            <p:cNvSpPr txBox="true"/>
            <p:nvPr/>
          </p:nvSpPr>
          <p:spPr>
            <a:xfrm>
              <a:off x="0" y="-19050"/>
              <a:ext cx="3318091" cy="397649"/>
            </a:xfrm>
            <a:prstGeom prst="rect">
              <a:avLst/>
            </a:prstGeom>
          </p:spPr>
          <p:txBody>
            <a:bodyPr anchor="ctr" rtlCol="false" tIns="33867" lIns="33867" bIns="33867" rIns="33867"/>
            <a:lstStyle/>
            <a:p>
              <a:pPr algn="ctr">
                <a:lnSpc>
                  <a:spcPts val="1399"/>
                </a:lnSpc>
              </a:pPr>
            </a:p>
          </p:txBody>
        </p:sp>
      </p:grpSp>
      <p:sp>
        <p:nvSpPr>
          <p:cNvPr name="Freeform 11" id="11"/>
          <p:cNvSpPr/>
          <p:nvPr/>
        </p:nvSpPr>
        <p:spPr>
          <a:xfrm flipH="false" flipV="false" rot="0">
            <a:off x="3860074" y="120389"/>
            <a:ext cx="4340899" cy="1169102"/>
          </a:xfrm>
          <a:custGeom>
            <a:avLst/>
            <a:gdLst/>
            <a:ahLst/>
            <a:cxnLst/>
            <a:rect r="r" b="b" t="t" l="l"/>
            <a:pathLst>
              <a:path h="1169102" w="4340899">
                <a:moveTo>
                  <a:pt x="0" y="0"/>
                </a:moveTo>
                <a:lnTo>
                  <a:pt x="4340899" y="0"/>
                </a:lnTo>
                <a:lnTo>
                  <a:pt x="4340899" y="1169102"/>
                </a:lnTo>
                <a:lnTo>
                  <a:pt x="0" y="1169102"/>
                </a:lnTo>
                <a:lnTo>
                  <a:pt x="0" y="0"/>
                </a:lnTo>
                <a:close/>
              </a:path>
            </a:pathLst>
          </a:custGeom>
          <a:blipFill>
            <a:blip r:embed="rId2"/>
            <a:stretch>
              <a:fillRect l="0" t="-228" r="-5280" b="-228"/>
            </a:stretch>
          </a:blipFill>
        </p:spPr>
      </p:sp>
      <p:sp>
        <p:nvSpPr>
          <p:cNvPr name="Freeform 12" id="12"/>
          <p:cNvSpPr/>
          <p:nvPr/>
        </p:nvSpPr>
        <p:spPr>
          <a:xfrm flipH="false" flipV="false" rot="0">
            <a:off x="95140" y="2526627"/>
            <a:ext cx="3602802" cy="2892391"/>
          </a:xfrm>
          <a:custGeom>
            <a:avLst/>
            <a:gdLst/>
            <a:ahLst/>
            <a:cxnLst/>
            <a:rect r="r" b="b" t="t" l="l"/>
            <a:pathLst>
              <a:path h="2892391" w="3602802">
                <a:moveTo>
                  <a:pt x="0" y="0"/>
                </a:moveTo>
                <a:lnTo>
                  <a:pt x="3602803" y="0"/>
                </a:lnTo>
                <a:lnTo>
                  <a:pt x="3602803" y="2892391"/>
                </a:lnTo>
                <a:lnTo>
                  <a:pt x="0" y="2892391"/>
                </a:lnTo>
                <a:lnTo>
                  <a:pt x="0" y="0"/>
                </a:lnTo>
                <a:close/>
              </a:path>
            </a:pathLst>
          </a:custGeom>
          <a:blipFill>
            <a:blip r:embed="rId3"/>
            <a:stretch>
              <a:fillRect l="0" t="0" r="0" b="0"/>
            </a:stretch>
          </a:blipFill>
        </p:spPr>
      </p:sp>
      <p:sp>
        <p:nvSpPr>
          <p:cNvPr name="Freeform 13" id="13"/>
          <p:cNvSpPr/>
          <p:nvPr/>
        </p:nvSpPr>
        <p:spPr>
          <a:xfrm flipH="false" flipV="false" rot="0">
            <a:off x="8276857" y="120389"/>
            <a:ext cx="3787765" cy="1169102"/>
          </a:xfrm>
          <a:custGeom>
            <a:avLst/>
            <a:gdLst/>
            <a:ahLst/>
            <a:cxnLst/>
            <a:rect r="r" b="b" t="t" l="l"/>
            <a:pathLst>
              <a:path h="1169102" w="3787765">
                <a:moveTo>
                  <a:pt x="0" y="0"/>
                </a:moveTo>
                <a:lnTo>
                  <a:pt x="3787766" y="0"/>
                </a:lnTo>
                <a:lnTo>
                  <a:pt x="3787766" y="1169102"/>
                </a:lnTo>
                <a:lnTo>
                  <a:pt x="0" y="1169102"/>
                </a:lnTo>
                <a:lnTo>
                  <a:pt x="0" y="0"/>
                </a:lnTo>
                <a:close/>
              </a:path>
            </a:pathLst>
          </a:custGeom>
          <a:blipFill>
            <a:blip r:embed="rId4"/>
            <a:stretch>
              <a:fillRect l="-193" t="0" r="-193" b="0"/>
            </a:stretch>
          </a:blipFill>
        </p:spPr>
      </p:sp>
      <p:sp>
        <p:nvSpPr>
          <p:cNvPr name="TextBox 14" id="14"/>
          <p:cNvSpPr txBox="true"/>
          <p:nvPr/>
        </p:nvSpPr>
        <p:spPr>
          <a:xfrm rot="0">
            <a:off x="372411" y="334140"/>
            <a:ext cx="3048262" cy="1828800"/>
          </a:xfrm>
          <a:prstGeom prst="rect">
            <a:avLst/>
          </a:prstGeom>
        </p:spPr>
        <p:txBody>
          <a:bodyPr anchor="t" rtlCol="false" tIns="0" lIns="0" bIns="0" rIns="0">
            <a:spAutoFit/>
          </a:bodyPr>
          <a:lstStyle/>
          <a:p>
            <a:pPr>
              <a:lnSpc>
                <a:spcPts val="4800"/>
              </a:lnSpc>
            </a:pPr>
            <a:r>
              <a:rPr lang="en-US" sz="4000">
                <a:solidFill>
                  <a:srgbClr val="FFFFFF"/>
                </a:solidFill>
                <a:latin typeface="Red Hat Display Bold"/>
              </a:rPr>
              <a:t>Model Result and Interpretion</a:t>
            </a:r>
          </a:p>
        </p:txBody>
      </p:sp>
      <p:sp>
        <p:nvSpPr>
          <p:cNvPr name="TextBox 15" id="15"/>
          <p:cNvSpPr txBox="true"/>
          <p:nvPr/>
        </p:nvSpPr>
        <p:spPr>
          <a:xfrm rot="0">
            <a:off x="4514503" y="1600899"/>
            <a:ext cx="6831495" cy="3754197"/>
          </a:xfrm>
          <a:prstGeom prst="rect">
            <a:avLst/>
          </a:prstGeom>
        </p:spPr>
        <p:txBody>
          <a:bodyPr anchor="t" rtlCol="false" tIns="0" lIns="0" bIns="0" rIns="0">
            <a:spAutoFit/>
          </a:bodyPr>
          <a:lstStyle/>
          <a:p>
            <a:pPr>
              <a:lnSpc>
                <a:spcPts val="2729"/>
              </a:lnSpc>
            </a:pPr>
            <a:r>
              <a:rPr lang="en-US" sz="1533">
                <a:solidFill>
                  <a:srgbClr val="FFFFFF"/>
                </a:solidFill>
                <a:latin typeface="HK Grotesk Medium"/>
              </a:rPr>
              <a:t>The results can be interpreted as follows:</a:t>
            </a:r>
          </a:p>
          <a:p>
            <a:pPr marL="331069" indent="-165534" lvl="1">
              <a:lnSpc>
                <a:spcPts val="2729"/>
              </a:lnSpc>
              <a:buFont typeface="Arial"/>
              <a:buChar char="•"/>
            </a:pPr>
            <a:r>
              <a:rPr lang="en-US" sz="1533">
                <a:solidFill>
                  <a:srgbClr val="C1FF72"/>
                </a:solidFill>
                <a:latin typeface="HK Grotesk Medium"/>
              </a:rPr>
              <a:t>AUC of ANN</a:t>
            </a:r>
            <a:r>
              <a:rPr lang="en-US" sz="1533">
                <a:solidFill>
                  <a:srgbClr val="FFFFFF"/>
                </a:solidFill>
                <a:latin typeface="HK Grotesk Medium"/>
              </a:rPr>
              <a:t>: </a:t>
            </a:r>
            <a:r>
              <a:rPr lang="en-US" sz="1533">
                <a:solidFill>
                  <a:srgbClr val="FFDE59"/>
                </a:solidFill>
                <a:latin typeface="HK Grotesk Medium"/>
              </a:rPr>
              <a:t>0.404</a:t>
            </a:r>
            <a:r>
              <a:rPr lang="en-US" sz="1533">
                <a:solidFill>
                  <a:srgbClr val="FFFFFF"/>
                </a:solidFill>
                <a:latin typeface="HK Grotesk Medium"/>
              </a:rPr>
              <a:t>: The ANN model has an AUC of about 0.404. This is relatively low, suggesting that the ANN model may not be performing well on this task. </a:t>
            </a:r>
          </a:p>
          <a:p>
            <a:pPr marL="331069" indent="-165534" lvl="1">
              <a:lnSpc>
                <a:spcPts val="2729"/>
              </a:lnSpc>
              <a:buFont typeface="Arial"/>
              <a:buChar char="•"/>
            </a:pPr>
            <a:r>
              <a:rPr lang="en-US" sz="1533">
                <a:solidFill>
                  <a:srgbClr val="C1FF72"/>
                </a:solidFill>
                <a:latin typeface="HK Grotesk Medium"/>
              </a:rPr>
              <a:t>AUC of CNN</a:t>
            </a:r>
            <a:r>
              <a:rPr lang="en-US" sz="1533">
                <a:solidFill>
                  <a:srgbClr val="FFFFFF"/>
                </a:solidFill>
                <a:latin typeface="HK Grotesk Medium"/>
              </a:rPr>
              <a:t>: </a:t>
            </a:r>
            <a:r>
              <a:rPr lang="en-US" sz="1533">
                <a:solidFill>
                  <a:srgbClr val="FFDE59"/>
                </a:solidFill>
                <a:latin typeface="HK Grotesk Medium"/>
              </a:rPr>
              <a:t>0.879</a:t>
            </a:r>
            <a:r>
              <a:rPr lang="en-US" sz="1533">
                <a:solidFill>
                  <a:srgbClr val="FFFFFF"/>
                </a:solidFill>
                <a:latin typeface="HK Grotesk Medium"/>
              </a:rPr>
              <a:t>: The CNN model has an AUC of about 0.879. This is a high AUC, suggesting that the CNN model is performing well on this task. </a:t>
            </a:r>
          </a:p>
          <a:p>
            <a:pPr marL="331069" indent="-165534" lvl="1">
              <a:lnSpc>
                <a:spcPts val="2729"/>
              </a:lnSpc>
              <a:buFont typeface="Arial"/>
              <a:buChar char="•"/>
            </a:pPr>
            <a:r>
              <a:rPr lang="en-US" sz="1533">
                <a:solidFill>
                  <a:srgbClr val="C1FF72"/>
                </a:solidFill>
                <a:latin typeface="HK Grotesk Medium"/>
              </a:rPr>
              <a:t>AUC of InceptionV3</a:t>
            </a:r>
            <a:r>
              <a:rPr lang="en-US" sz="1533">
                <a:solidFill>
                  <a:srgbClr val="FFFFFF"/>
                </a:solidFill>
                <a:latin typeface="HK Grotesk Medium"/>
              </a:rPr>
              <a:t>:</a:t>
            </a:r>
            <a:r>
              <a:rPr lang="en-US" sz="1533">
                <a:solidFill>
                  <a:srgbClr val="FFDE59"/>
                </a:solidFill>
                <a:latin typeface="HK Grotesk Medium"/>
              </a:rPr>
              <a:t> 0.885</a:t>
            </a:r>
            <a:r>
              <a:rPr lang="en-US" sz="1533">
                <a:solidFill>
                  <a:srgbClr val="FFFFFF"/>
                </a:solidFill>
                <a:latin typeface="HK Grotesk Medium"/>
              </a:rPr>
              <a:t>: The InceptionV3 model has an AUC of about 0.885. This is a fairly high AUC, suggesting that the InceptionV3 model is performing better than all the above models in this task of detection. The closer the AUC to 1, the better the model is at distinguishing between positive and negative classes.</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05024D"/>
        </a:solidFill>
      </p:bgPr>
    </p:bg>
    <p:spTree>
      <p:nvGrpSpPr>
        <p:cNvPr id="1" name=""/>
        <p:cNvGrpSpPr/>
        <p:nvPr/>
      </p:nvGrpSpPr>
      <p:grpSpPr>
        <a:xfrm>
          <a:off x="0" y="0"/>
          <a:ext cx="0" cy="0"/>
          <a:chOff x="0" y="0"/>
          <a:chExt cx="0" cy="0"/>
        </a:xfrm>
      </p:grpSpPr>
      <p:sp>
        <p:nvSpPr>
          <p:cNvPr name="TextBox 2" id="2"/>
          <p:cNvSpPr txBox="true"/>
          <p:nvPr/>
        </p:nvSpPr>
        <p:spPr>
          <a:xfrm rot="0">
            <a:off x="801792" y="2529924"/>
            <a:ext cx="10143658" cy="1375155"/>
          </a:xfrm>
          <a:prstGeom prst="rect">
            <a:avLst/>
          </a:prstGeom>
        </p:spPr>
        <p:txBody>
          <a:bodyPr anchor="t" rtlCol="false" tIns="0" lIns="0" bIns="0" rIns="0">
            <a:spAutoFit/>
          </a:bodyPr>
          <a:lstStyle/>
          <a:p>
            <a:pPr algn="ctr">
              <a:lnSpc>
                <a:spcPts val="11272"/>
              </a:lnSpc>
              <a:spcBef>
                <a:spcPct val="0"/>
              </a:spcBef>
            </a:pPr>
            <a:r>
              <a:rPr lang="en-US" sz="8051">
                <a:solidFill>
                  <a:srgbClr val="585693"/>
                </a:solidFill>
                <a:latin typeface="League Spartan"/>
              </a:rPr>
              <a:t>THANK YOU</a:t>
            </a:r>
          </a:p>
        </p:txBody>
      </p:sp>
      <p:grpSp>
        <p:nvGrpSpPr>
          <p:cNvPr name="Group 3" id="3"/>
          <p:cNvGrpSpPr/>
          <p:nvPr/>
        </p:nvGrpSpPr>
        <p:grpSpPr>
          <a:xfrm rot="0">
            <a:off x="3130139" y="4936584"/>
            <a:ext cx="5931721" cy="401757"/>
            <a:chOff x="0" y="0"/>
            <a:chExt cx="7908962" cy="535676"/>
          </a:xfrm>
        </p:grpSpPr>
        <p:grpSp>
          <p:nvGrpSpPr>
            <p:cNvPr name="Group 4" id="4"/>
            <p:cNvGrpSpPr/>
            <p:nvPr/>
          </p:nvGrpSpPr>
          <p:grpSpPr>
            <a:xfrm rot="0">
              <a:off x="0" y="0"/>
              <a:ext cx="7908962" cy="535676"/>
              <a:chOff x="0" y="0"/>
              <a:chExt cx="1624764" cy="110046"/>
            </a:xfrm>
          </p:grpSpPr>
          <p:sp>
            <p:nvSpPr>
              <p:cNvPr name="Freeform 5" id="5"/>
              <p:cNvSpPr/>
              <p:nvPr/>
            </p:nvSpPr>
            <p:spPr>
              <a:xfrm flipH="false" flipV="false" rot="0">
                <a:off x="0" y="0"/>
                <a:ext cx="1624764" cy="110046"/>
              </a:xfrm>
              <a:custGeom>
                <a:avLst/>
                <a:gdLst/>
                <a:ahLst/>
                <a:cxnLst/>
                <a:rect r="r" b="b" t="t" l="l"/>
                <a:pathLst>
                  <a:path h="110046" w="1624764">
                    <a:moveTo>
                      <a:pt x="0" y="0"/>
                    </a:moveTo>
                    <a:lnTo>
                      <a:pt x="1624764" y="0"/>
                    </a:lnTo>
                    <a:lnTo>
                      <a:pt x="1624764" y="110046"/>
                    </a:lnTo>
                    <a:lnTo>
                      <a:pt x="0" y="110046"/>
                    </a:lnTo>
                    <a:close/>
                  </a:path>
                </a:pathLst>
              </a:custGeom>
              <a:solidFill>
                <a:srgbClr val="585D66"/>
              </a:solidFill>
            </p:spPr>
          </p:sp>
          <p:sp>
            <p:nvSpPr>
              <p:cNvPr name="TextBox 6" id="6"/>
              <p:cNvSpPr txBox="true"/>
              <p:nvPr/>
            </p:nvSpPr>
            <p:spPr>
              <a:xfrm>
                <a:off x="0" y="-19050"/>
                <a:ext cx="1624764" cy="129096"/>
              </a:xfrm>
              <a:prstGeom prst="rect">
                <a:avLst/>
              </a:prstGeom>
            </p:spPr>
            <p:txBody>
              <a:bodyPr anchor="ctr" rtlCol="false" tIns="8021" lIns="8021" bIns="8021" rIns="8021"/>
              <a:lstStyle/>
              <a:p>
                <a:pPr algn="ctr">
                  <a:lnSpc>
                    <a:spcPts val="1679"/>
                  </a:lnSpc>
                </a:pPr>
              </a:p>
            </p:txBody>
          </p:sp>
        </p:grpSp>
        <p:sp>
          <p:nvSpPr>
            <p:cNvPr name="TextBox 7" id="7"/>
            <p:cNvSpPr txBox="true"/>
            <p:nvPr/>
          </p:nvSpPr>
          <p:spPr>
            <a:xfrm rot="0">
              <a:off x="262763" y="36199"/>
              <a:ext cx="7467941" cy="424398"/>
            </a:xfrm>
            <a:prstGeom prst="rect">
              <a:avLst/>
            </a:prstGeom>
          </p:spPr>
          <p:txBody>
            <a:bodyPr anchor="t" rtlCol="false" tIns="0" lIns="0" bIns="0" rIns="0">
              <a:spAutoFit/>
            </a:bodyPr>
            <a:lstStyle/>
            <a:p>
              <a:pPr algn="ctr">
                <a:lnSpc>
                  <a:spcPts val="2517"/>
                </a:lnSpc>
              </a:pPr>
              <a:r>
                <a:rPr lang="en-US" sz="2030" spc="138">
                  <a:solidFill>
                    <a:srgbClr val="FFFFFF"/>
                  </a:solidFill>
                  <a:latin typeface="Open Sans Bold"/>
                </a:rPr>
                <a:t>GROUP : 4</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2F2E79">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715401" y="1270323"/>
            <a:ext cx="10624333" cy="4317355"/>
            <a:chOff x="0" y="0"/>
            <a:chExt cx="14165778" cy="5756473"/>
          </a:xfrm>
        </p:grpSpPr>
        <p:sp>
          <p:nvSpPr>
            <p:cNvPr name="TextBox 3" id="3"/>
            <p:cNvSpPr txBox="true"/>
            <p:nvPr/>
          </p:nvSpPr>
          <p:spPr>
            <a:xfrm rot="0">
              <a:off x="0" y="104775"/>
              <a:ext cx="14165778" cy="908234"/>
            </a:xfrm>
            <a:prstGeom prst="rect">
              <a:avLst/>
            </a:prstGeom>
          </p:spPr>
          <p:txBody>
            <a:bodyPr anchor="t" rtlCol="false" tIns="0" lIns="0" bIns="0" rIns="0">
              <a:spAutoFit/>
            </a:bodyPr>
            <a:lstStyle/>
            <a:p>
              <a:pPr algn="ctr">
                <a:lnSpc>
                  <a:spcPts val="4932"/>
                </a:lnSpc>
              </a:pPr>
              <a:r>
                <a:rPr lang="en-US" sz="5033">
                  <a:solidFill>
                    <a:srgbClr val="FFFFFF"/>
                  </a:solidFill>
                  <a:latin typeface="HK Grotesk Bold"/>
                </a:rPr>
                <a:t>Problem Statement</a:t>
              </a:r>
            </a:p>
          </p:txBody>
        </p:sp>
        <p:sp>
          <p:nvSpPr>
            <p:cNvPr name="TextBox 4" id="4"/>
            <p:cNvSpPr txBox="true"/>
            <p:nvPr/>
          </p:nvSpPr>
          <p:spPr>
            <a:xfrm rot="0">
              <a:off x="1316094" y="1373068"/>
              <a:ext cx="11533591" cy="4383405"/>
            </a:xfrm>
            <a:prstGeom prst="rect">
              <a:avLst/>
            </a:prstGeom>
          </p:spPr>
          <p:txBody>
            <a:bodyPr anchor="t" rtlCol="false" tIns="0" lIns="0" bIns="0" rIns="0">
              <a:spAutoFit/>
            </a:bodyPr>
            <a:lstStyle/>
            <a:p>
              <a:pPr algn="just">
                <a:lnSpc>
                  <a:spcPts val="3079"/>
                </a:lnSpc>
              </a:pPr>
            </a:p>
            <a:p>
              <a:pPr algn="just">
                <a:lnSpc>
                  <a:spcPts val="3079"/>
                </a:lnSpc>
              </a:pPr>
            </a:p>
            <a:p>
              <a:pPr algn="just">
                <a:lnSpc>
                  <a:spcPts val="2940"/>
                </a:lnSpc>
              </a:pPr>
              <a:r>
                <a:rPr lang="en-US" sz="2100">
                  <a:solidFill>
                    <a:srgbClr val="FFFFFF"/>
                  </a:solidFill>
                  <a:latin typeface="HK Grotesk Medium"/>
                </a:rPr>
                <a:t>The objective of this project is to develop a robust pothole detection system leveraging Artificial Neural Networks (ANN) and Convolutional Neural Networks (CNN) and Inception V3.</a:t>
              </a:r>
            </a:p>
            <a:p>
              <a:pPr algn="just">
                <a:lnSpc>
                  <a:spcPts val="2800"/>
                </a:lnSpc>
              </a:pPr>
            </a:p>
            <a:p>
              <a:pPr algn="just">
                <a:lnSpc>
                  <a:spcPts val="2800"/>
                </a:lnSpc>
              </a:pPr>
            </a:p>
            <a:p>
              <a:pPr algn="just">
                <a:lnSpc>
                  <a:spcPts val="2800"/>
                </a:lnSpc>
              </a:pPr>
            </a:p>
            <a:p>
              <a:pPr algn="just">
                <a:lnSpc>
                  <a:spcPts val="2800"/>
                </a:lnSpc>
                <a:spcBef>
                  <a:spcPct val="0"/>
                </a:spcBef>
              </a:pPr>
            </a:p>
          </p:txBody>
        </p:sp>
      </p:grpSp>
      <p:grpSp>
        <p:nvGrpSpPr>
          <p:cNvPr name="Group 5" id="5"/>
          <p:cNvGrpSpPr/>
          <p:nvPr/>
        </p:nvGrpSpPr>
        <p:grpSpPr>
          <a:xfrm rot="0">
            <a:off x="0" y="0"/>
            <a:ext cx="1932887" cy="6858000"/>
            <a:chOff x="0" y="0"/>
            <a:chExt cx="2577182" cy="9144000"/>
          </a:xfrm>
        </p:grpSpPr>
        <p:pic>
          <p:nvPicPr>
            <p:cNvPr name="Picture 6" id="6"/>
            <p:cNvPicPr>
              <a:picLocks noChangeAspect="true"/>
            </p:cNvPicPr>
            <p:nvPr/>
          </p:nvPicPr>
          <p:blipFill>
            <a:blip r:embed="rId2"/>
            <a:srcRect l="27562" t="0" r="27562" b="0"/>
            <a:stretch>
              <a:fillRect/>
            </a:stretch>
          </p:blipFill>
          <p:spPr>
            <a:xfrm flipH="false" flipV="false">
              <a:off x="0" y="0"/>
              <a:ext cx="2577182" cy="2991556"/>
            </a:xfrm>
            <a:prstGeom prst="rect">
              <a:avLst/>
            </a:prstGeom>
          </p:spPr>
        </p:pic>
        <p:pic>
          <p:nvPicPr>
            <p:cNvPr name="Picture 7" id="7"/>
            <p:cNvPicPr>
              <a:picLocks noChangeAspect="true"/>
            </p:cNvPicPr>
            <p:nvPr/>
          </p:nvPicPr>
          <p:blipFill>
            <a:blip r:embed="rId3"/>
            <a:srcRect l="23337" t="0" r="23337" b="0"/>
            <a:stretch>
              <a:fillRect/>
            </a:stretch>
          </p:blipFill>
          <p:spPr>
            <a:xfrm flipH="false" flipV="false">
              <a:off x="0" y="3076222"/>
              <a:ext cx="2577182" cy="2991556"/>
            </a:xfrm>
            <a:prstGeom prst="rect">
              <a:avLst/>
            </a:prstGeom>
          </p:spPr>
        </p:pic>
        <p:pic>
          <p:nvPicPr>
            <p:cNvPr name="Picture 8" id="8"/>
            <p:cNvPicPr>
              <a:picLocks noChangeAspect="true"/>
            </p:cNvPicPr>
            <p:nvPr/>
          </p:nvPicPr>
          <p:blipFill>
            <a:blip r:embed="rId4"/>
            <a:srcRect l="23492" t="0" r="23492" b="0"/>
            <a:stretch>
              <a:fillRect/>
            </a:stretch>
          </p:blipFill>
          <p:spPr>
            <a:xfrm flipH="false" flipV="false">
              <a:off x="0" y="6152444"/>
              <a:ext cx="2577182" cy="2991556"/>
            </a:xfrm>
            <a:prstGeom prst="rect">
              <a:avLst/>
            </a:prstGeom>
          </p:spPr>
        </p:pic>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5024D"/>
        </a:solidFill>
      </p:bgPr>
    </p:bg>
    <p:spTree>
      <p:nvGrpSpPr>
        <p:cNvPr id="1" name=""/>
        <p:cNvGrpSpPr/>
        <p:nvPr/>
      </p:nvGrpSpPr>
      <p:grpSpPr>
        <a:xfrm>
          <a:off x="0" y="0"/>
          <a:ext cx="0" cy="0"/>
          <a:chOff x="0" y="0"/>
          <a:chExt cx="0" cy="0"/>
        </a:xfrm>
      </p:grpSpPr>
      <p:grpSp>
        <p:nvGrpSpPr>
          <p:cNvPr name="Group 2" id="2"/>
          <p:cNvGrpSpPr/>
          <p:nvPr/>
        </p:nvGrpSpPr>
        <p:grpSpPr>
          <a:xfrm rot="0">
            <a:off x="0" y="0"/>
            <a:ext cx="1955800" cy="6858000"/>
            <a:chOff x="0" y="0"/>
            <a:chExt cx="2607733" cy="9144000"/>
          </a:xfrm>
        </p:grpSpPr>
        <p:pic>
          <p:nvPicPr>
            <p:cNvPr name="Picture 3" id="3"/>
            <p:cNvPicPr>
              <a:picLocks noChangeAspect="true"/>
            </p:cNvPicPr>
            <p:nvPr/>
          </p:nvPicPr>
          <p:blipFill>
            <a:blip r:embed="rId2"/>
            <a:srcRect l="20943" t="0" r="20943" b="0"/>
            <a:stretch>
              <a:fillRect/>
            </a:stretch>
          </p:blipFill>
          <p:spPr>
            <a:xfrm flipH="false" flipV="false">
              <a:off x="0" y="0"/>
              <a:ext cx="2607733" cy="2991556"/>
            </a:xfrm>
            <a:prstGeom prst="rect">
              <a:avLst/>
            </a:prstGeom>
          </p:spPr>
        </p:pic>
        <p:pic>
          <p:nvPicPr>
            <p:cNvPr name="Picture 4" id="4"/>
            <p:cNvPicPr>
              <a:picLocks noChangeAspect="true"/>
            </p:cNvPicPr>
            <p:nvPr/>
          </p:nvPicPr>
          <p:blipFill>
            <a:blip r:embed="rId3"/>
            <a:srcRect l="20943" t="0" r="20943" b="0"/>
            <a:stretch>
              <a:fillRect/>
            </a:stretch>
          </p:blipFill>
          <p:spPr>
            <a:xfrm flipH="false" flipV="false">
              <a:off x="0" y="3076222"/>
              <a:ext cx="2607733" cy="2991556"/>
            </a:xfrm>
            <a:prstGeom prst="rect">
              <a:avLst/>
            </a:prstGeom>
          </p:spPr>
        </p:pic>
        <p:pic>
          <p:nvPicPr>
            <p:cNvPr name="Picture 5" id="5"/>
            <p:cNvPicPr>
              <a:picLocks noChangeAspect="true"/>
            </p:cNvPicPr>
            <p:nvPr/>
          </p:nvPicPr>
          <p:blipFill>
            <a:blip r:embed="rId4"/>
            <a:srcRect l="20943" t="0" r="20943" b="0"/>
            <a:stretch>
              <a:fillRect/>
            </a:stretch>
          </p:blipFill>
          <p:spPr>
            <a:xfrm flipH="false" flipV="false">
              <a:off x="0" y="6152444"/>
              <a:ext cx="2607733" cy="2991556"/>
            </a:xfrm>
            <a:prstGeom prst="rect">
              <a:avLst/>
            </a:prstGeom>
          </p:spPr>
        </p:pic>
      </p:grpSp>
      <p:sp>
        <p:nvSpPr>
          <p:cNvPr name="AutoShape 6" id="6"/>
          <p:cNvSpPr/>
          <p:nvPr/>
        </p:nvSpPr>
        <p:spPr>
          <a:xfrm rot="0">
            <a:off x="7242123" y="0"/>
            <a:ext cx="4949877" cy="6858000"/>
          </a:xfrm>
          <a:prstGeom prst="rect">
            <a:avLst/>
          </a:prstGeom>
          <a:solidFill>
            <a:srgbClr val="FFFFFF">
              <a:alpha val="4706"/>
            </a:srgbClr>
          </a:solidFill>
        </p:spPr>
      </p:sp>
      <p:sp>
        <p:nvSpPr>
          <p:cNvPr name="TextBox 7" id="7"/>
          <p:cNvSpPr txBox="true"/>
          <p:nvPr/>
        </p:nvSpPr>
        <p:spPr>
          <a:xfrm rot="0">
            <a:off x="7531048" y="2479198"/>
            <a:ext cx="3975152" cy="2004380"/>
          </a:xfrm>
          <a:prstGeom prst="rect">
            <a:avLst/>
          </a:prstGeom>
        </p:spPr>
        <p:txBody>
          <a:bodyPr anchor="t" rtlCol="false" tIns="0" lIns="0" bIns="0" rIns="0">
            <a:spAutoFit/>
          </a:bodyPr>
          <a:lstStyle/>
          <a:p>
            <a:pPr algn="ctr">
              <a:lnSpc>
                <a:spcPts val="5226"/>
              </a:lnSpc>
            </a:pPr>
            <a:r>
              <a:rPr lang="en-US" sz="5333">
                <a:solidFill>
                  <a:srgbClr val="FFFFFF"/>
                </a:solidFill>
                <a:latin typeface="HK Grotesk Bold"/>
              </a:rPr>
              <a:t>FLOW OF THE PROJECT</a:t>
            </a:r>
          </a:p>
        </p:txBody>
      </p:sp>
      <p:grpSp>
        <p:nvGrpSpPr>
          <p:cNvPr name="Group 8" id="8"/>
          <p:cNvGrpSpPr/>
          <p:nvPr/>
        </p:nvGrpSpPr>
        <p:grpSpPr>
          <a:xfrm rot="0">
            <a:off x="2246861" y="642239"/>
            <a:ext cx="4699987" cy="5573523"/>
            <a:chOff x="0" y="0"/>
            <a:chExt cx="6266649" cy="7431364"/>
          </a:xfrm>
        </p:grpSpPr>
        <p:sp>
          <p:nvSpPr>
            <p:cNvPr name="TextBox 9" id="9"/>
            <p:cNvSpPr txBox="true"/>
            <p:nvPr/>
          </p:nvSpPr>
          <p:spPr>
            <a:xfrm rot="0">
              <a:off x="0" y="-9525"/>
              <a:ext cx="6266649" cy="403225"/>
            </a:xfrm>
            <a:prstGeom prst="rect">
              <a:avLst/>
            </a:prstGeom>
          </p:spPr>
          <p:txBody>
            <a:bodyPr anchor="t" rtlCol="false" tIns="0" lIns="0" bIns="0" rIns="0">
              <a:spAutoFit/>
            </a:bodyPr>
            <a:lstStyle/>
            <a:p>
              <a:pPr>
                <a:lnSpc>
                  <a:spcPts val="2373"/>
                </a:lnSpc>
              </a:pPr>
              <a:r>
                <a:rPr lang="en-US" sz="1977">
                  <a:solidFill>
                    <a:srgbClr val="FFFFFF"/>
                  </a:solidFill>
                  <a:latin typeface="HK Grotesk Bold"/>
                </a:rPr>
                <a:t>STEP 1</a:t>
              </a:r>
            </a:p>
          </p:txBody>
        </p:sp>
        <p:sp>
          <p:nvSpPr>
            <p:cNvPr name="TextBox 10" id="10"/>
            <p:cNvSpPr txBox="true"/>
            <p:nvPr/>
          </p:nvSpPr>
          <p:spPr>
            <a:xfrm rot="0">
              <a:off x="0" y="587049"/>
              <a:ext cx="6266649" cy="416205"/>
            </a:xfrm>
            <a:prstGeom prst="rect">
              <a:avLst/>
            </a:prstGeom>
          </p:spPr>
          <p:txBody>
            <a:bodyPr anchor="t" rtlCol="false" tIns="0" lIns="0" bIns="0" rIns="0">
              <a:spAutoFit/>
            </a:bodyPr>
            <a:lstStyle/>
            <a:p>
              <a:pPr>
                <a:lnSpc>
                  <a:spcPts val="2613"/>
                </a:lnSpc>
                <a:spcBef>
                  <a:spcPct val="0"/>
                </a:spcBef>
              </a:pPr>
              <a:r>
                <a:rPr lang="en-US" sz="1866">
                  <a:solidFill>
                    <a:srgbClr val="FFFFFF"/>
                  </a:solidFill>
                  <a:latin typeface="HK Grotesk Medium"/>
                </a:rPr>
                <a:t>Dataset Acquiring</a:t>
              </a:r>
            </a:p>
          </p:txBody>
        </p:sp>
        <p:sp>
          <p:nvSpPr>
            <p:cNvPr name="TextBox 11" id="11"/>
            <p:cNvSpPr txBox="true"/>
            <p:nvPr/>
          </p:nvSpPr>
          <p:spPr>
            <a:xfrm rot="0">
              <a:off x="0" y="2253805"/>
              <a:ext cx="6266649" cy="403225"/>
            </a:xfrm>
            <a:prstGeom prst="rect">
              <a:avLst/>
            </a:prstGeom>
          </p:spPr>
          <p:txBody>
            <a:bodyPr anchor="t" rtlCol="false" tIns="0" lIns="0" bIns="0" rIns="0">
              <a:spAutoFit/>
            </a:bodyPr>
            <a:lstStyle/>
            <a:p>
              <a:pPr>
                <a:lnSpc>
                  <a:spcPts val="2373"/>
                </a:lnSpc>
              </a:pPr>
              <a:r>
                <a:rPr lang="en-US" sz="1977">
                  <a:solidFill>
                    <a:srgbClr val="FFFFFF"/>
                  </a:solidFill>
                  <a:latin typeface="HK Grotesk Bold"/>
                </a:rPr>
                <a:t>STEP 2</a:t>
              </a:r>
            </a:p>
          </p:txBody>
        </p:sp>
        <p:sp>
          <p:nvSpPr>
            <p:cNvPr name="TextBox 12" id="12"/>
            <p:cNvSpPr txBox="true"/>
            <p:nvPr/>
          </p:nvSpPr>
          <p:spPr>
            <a:xfrm rot="0">
              <a:off x="0" y="2850379"/>
              <a:ext cx="6266649" cy="416205"/>
            </a:xfrm>
            <a:prstGeom prst="rect">
              <a:avLst/>
            </a:prstGeom>
          </p:spPr>
          <p:txBody>
            <a:bodyPr anchor="t" rtlCol="false" tIns="0" lIns="0" bIns="0" rIns="0">
              <a:spAutoFit/>
            </a:bodyPr>
            <a:lstStyle/>
            <a:p>
              <a:pPr>
                <a:lnSpc>
                  <a:spcPts val="2613"/>
                </a:lnSpc>
                <a:spcBef>
                  <a:spcPct val="0"/>
                </a:spcBef>
              </a:pPr>
              <a:r>
                <a:rPr lang="en-US" sz="1866">
                  <a:solidFill>
                    <a:srgbClr val="FFFFFF"/>
                  </a:solidFill>
                  <a:latin typeface="HK Grotesk Medium"/>
                </a:rPr>
                <a:t>Preprocessing the data</a:t>
              </a:r>
            </a:p>
          </p:txBody>
        </p:sp>
        <p:sp>
          <p:nvSpPr>
            <p:cNvPr name="TextBox 13" id="13"/>
            <p:cNvSpPr txBox="true"/>
            <p:nvPr/>
          </p:nvSpPr>
          <p:spPr>
            <a:xfrm rot="0">
              <a:off x="0" y="4527520"/>
              <a:ext cx="6266649" cy="403225"/>
            </a:xfrm>
            <a:prstGeom prst="rect">
              <a:avLst/>
            </a:prstGeom>
          </p:spPr>
          <p:txBody>
            <a:bodyPr anchor="t" rtlCol="false" tIns="0" lIns="0" bIns="0" rIns="0">
              <a:spAutoFit/>
            </a:bodyPr>
            <a:lstStyle/>
            <a:p>
              <a:pPr>
                <a:lnSpc>
                  <a:spcPts val="2373"/>
                </a:lnSpc>
              </a:pPr>
              <a:r>
                <a:rPr lang="en-US" sz="1977">
                  <a:solidFill>
                    <a:srgbClr val="FFFFFF"/>
                  </a:solidFill>
                  <a:latin typeface="HK Grotesk Bold"/>
                </a:rPr>
                <a:t>STEP 3</a:t>
              </a:r>
            </a:p>
          </p:txBody>
        </p:sp>
        <p:sp>
          <p:nvSpPr>
            <p:cNvPr name="TextBox 14" id="14"/>
            <p:cNvSpPr txBox="true"/>
            <p:nvPr/>
          </p:nvSpPr>
          <p:spPr>
            <a:xfrm rot="0">
              <a:off x="0" y="5124094"/>
              <a:ext cx="6266649" cy="416205"/>
            </a:xfrm>
            <a:prstGeom prst="rect">
              <a:avLst/>
            </a:prstGeom>
          </p:spPr>
          <p:txBody>
            <a:bodyPr anchor="t" rtlCol="false" tIns="0" lIns="0" bIns="0" rIns="0">
              <a:spAutoFit/>
            </a:bodyPr>
            <a:lstStyle/>
            <a:p>
              <a:pPr>
                <a:lnSpc>
                  <a:spcPts val="2613"/>
                </a:lnSpc>
                <a:spcBef>
                  <a:spcPct val="0"/>
                </a:spcBef>
              </a:pPr>
              <a:r>
                <a:rPr lang="en-US" sz="1866">
                  <a:solidFill>
                    <a:srgbClr val="FFFFFF"/>
                  </a:solidFill>
                  <a:latin typeface="HK Grotesk Medium"/>
                </a:rPr>
                <a:t>Training Deep learning model</a:t>
              </a:r>
            </a:p>
          </p:txBody>
        </p:sp>
        <p:sp>
          <p:nvSpPr>
            <p:cNvPr name="TextBox 15" id="15"/>
            <p:cNvSpPr txBox="true"/>
            <p:nvPr/>
          </p:nvSpPr>
          <p:spPr>
            <a:xfrm rot="0">
              <a:off x="0" y="6614050"/>
              <a:ext cx="6266649" cy="403225"/>
            </a:xfrm>
            <a:prstGeom prst="rect">
              <a:avLst/>
            </a:prstGeom>
          </p:spPr>
          <p:txBody>
            <a:bodyPr anchor="t" rtlCol="false" tIns="0" lIns="0" bIns="0" rIns="0">
              <a:spAutoFit/>
            </a:bodyPr>
            <a:lstStyle/>
            <a:p>
              <a:pPr>
                <a:lnSpc>
                  <a:spcPts val="2373"/>
                </a:lnSpc>
              </a:pPr>
              <a:r>
                <a:rPr lang="en-US" sz="1977">
                  <a:solidFill>
                    <a:srgbClr val="FFFFFF"/>
                  </a:solidFill>
                  <a:latin typeface="HK Grotesk Bold"/>
                </a:rPr>
                <a:t>STEP 4</a:t>
              </a:r>
            </a:p>
          </p:txBody>
        </p:sp>
        <p:sp>
          <p:nvSpPr>
            <p:cNvPr name="TextBox 16" id="16"/>
            <p:cNvSpPr txBox="true"/>
            <p:nvPr/>
          </p:nvSpPr>
          <p:spPr>
            <a:xfrm rot="0">
              <a:off x="0" y="7015159"/>
              <a:ext cx="6266649" cy="416205"/>
            </a:xfrm>
            <a:prstGeom prst="rect">
              <a:avLst/>
            </a:prstGeom>
          </p:spPr>
          <p:txBody>
            <a:bodyPr anchor="t" rtlCol="false" tIns="0" lIns="0" bIns="0" rIns="0">
              <a:spAutoFit/>
            </a:bodyPr>
            <a:lstStyle/>
            <a:p>
              <a:pPr>
                <a:lnSpc>
                  <a:spcPts val="2613"/>
                </a:lnSpc>
                <a:spcBef>
                  <a:spcPct val="0"/>
                </a:spcBef>
              </a:pPr>
              <a:r>
                <a:rPr lang="en-US" sz="1866">
                  <a:solidFill>
                    <a:srgbClr val="FFFFFF"/>
                  </a:solidFill>
                  <a:latin typeface="HK Grotesk Medium"/>
                </a:rPr>
                <a:t>Evaluating and Interpreting the model results</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2F2E79">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9891563" y="3429000"/>
            <a:ext cx="2290009" cy="3429000"/>
          </a:xfrm>
          <a:custGeom>
            <a:avLst/>
            <a:gdLst/>
            <a:ahLst/>
            <a:cxnLst/>
            <a:rect r="r" b="b" t="t" l="l"/>
            <a:pathLst>
              <a:path h="3429000" w="2290009">
                <a:moveTo>
                  <a:pt x="0" y="0"/>
                </a:moveTo>
                <a:lnTo>
                  <a:pt x="2290009" y="0"/>
                </a:lnTo>
                <a:lnTo>
                  <a:pt x="2290009" y="3429000"/>
                </a:lnTo>
                <a:lnTo>
                  <a:pt x="0" y="3429000"/>
                </a:lnTo>
                <a:lnTo>
                  <a:pt x="0" y="0"/>
                </a:lnTo>
                <a:close/>
              </a:path>
            </a:pathLst>
          </a:custGeom>
          <a:blipFill>
            <a:blip r:embed="rId2"/>
            <a:stretch>
              <a:fillRect l="0" t="-21954" r="0" b="-27282"/>
            </a:stretch>
          </a:blipFill>
        </p:spPr>
      </p:sp>
      <p:sp>
        <p:nvSpPr>
          <p:cNvPr name="Freeform 3" id="3"/>
          <p:cNvSpPr/>
          <p:nvPr/>
        </p:nvSpPr>
        <p:spPr>
          <a:xfrm flipH="false" flipV="false" rot="0">
            <a:off x="9891563" y="-516940"/>
            <a:ext cx="2300437" cy="3945940"/>
          </a:xfrm>
          <a:custGeom>
            <a:avLst/>
            <a:gdLst/>
            <a:ahLst/>
            <a:cxnLst/>
            <a:rect r="r" b="b" t="t" l="l"/>
            <a:pathLst>
              <a:path h="3945940" w="2300437">
                <a:moveTo>
                  <a:pt x="0" y="0"/>
                </a:moveTo>
                <a:lnTo>
                  <a:pt x="2300437" y="0"/>
                </a:lnTo>
                <a:lnTo>
                  <a:pt x="2300437" y="3945940"/>
                </a:lnTo>
                <a:lnTo>
                  <a:pt x="0" y="3945940"/>
                </a:lnTo>
                <a:lnTo>
                  <a:pt x="0" y="0"/>
                </a:lnTo>
                <a:close/>
              </a:path>
            </a:pathLst>
          </a:custGeom>
          <a:blipFill>
            <a:blip r:embed="rId3"/>
            <a:stretch>
              <a:fillRect l="0" t="-18440" r="0" b="-11836"/>
            </a:stretch>
          </a:blipFill>
        </p:spPr>
      </p:sp>
      <p:sp>
        <p:nvSpPr>
          <p:cNvPr name="TextBox 4" id="4"/>
          <p:cNvSpPr txBox="true"/>
          <p:nvPr/>
        </p:nvSpPr>
        <p:spPr>
          <a:xfrm rot="0">
            <a:off x="577439" y="513174"/>
            <a:ext cx="8678368" cy="561975"/>
          </a:xfrm>
          <a:prstGeom prst="rect">
            <a:avLst/>
          </a:prstGeom>
        </p:spPr>
        <p:txBody>
          <a:bodyPr anchor="t" rtlCol="false" tIns="0" lIns="0" bIns="0" rIns="0">
            <a:spAutoFit/>
          </a:bodyPr>
          <a:lstStyle/>
          <a:p>
            <a:pPr>
              <a:lnSpc>
                <a:spcPts val="4454"/>
              </a:lnSpc>
            </a:pPr>
            <a:r>
              <a:rPr lang="en-US" sz="3712">
                <a:solidFill>
                  <a:srgbClr val="FFFFFF"/>
                </a:solidFill>
                <a:latin typeface="HK Grotesk Bold"/>
              </a:rPr>
              <a:t>DATASET EXPLORATION AND ANALYSIS</a:t>
            </a:r>
          </a:p>
        </p:txBody>
      </p:sp>
      <p:sp>
        <p:nvSpPr>
          <p:cNvPr name="TextBox 5" id="5"/>
          <p:cNvSpPr txBox="true"/>
          <p:nvPr/>
        </p:nvSpPr>
        <p:spPr>
          <a:xfrm rot="0">
            <a:off x="685800" y="1408405"/>
            <a:ext cx="7749557" cy="4455027"/>
          </a:xfrm>
          <a:prstGeom prst="rect">
            <a:avLst/>
          </a:prstGeom>
        </p:spPr>
        <p:txBody>
          <a:bodyPr anchor="t" rtlCol="false" tIns="0" lIns="0" bIns="0" rIns="0">
            <a:spAutoFit/>
          </a:bodyPr>
          <a:lstStyle/>
          <a:p>
            <a:pPr>
              <a:lnSpc>
                <a:spcPts val="2772"/>
              </a:lnSpc>
              <a:spcBef>
                <a:spcPct val="0"/>
              </a:spcBef>
            </a:pPr>
            <a:r>
              <a:rPr lang="en-US" sz="1980">
                <a:solidFill>
                  <a:srgbClr val="FFFFFF"/>
                </a:solidFill>
                <a:latin typeface="HK Grotesk Medium"/>
              </a:rPr>
              <a:t>Our project utilizes a dataset specifically curated fo</a:t>
            </a:r>
            <a:r>
              <a:rPr lang="en-US" sz="1980">
                <a:solidFill>
                  <a:srgbClr val="FFFFFF"/>
                </a:solidFill>
                <a:latin typeface="HK Grotesk Medium"/>
              </a:rPr>
              <a:t>r the task of pothole detection. This </a:t>
            </a:r>
            <a:r>
              <a:rPr lang="en-US" sz="1980" u="sng">
                <a:solidFill>
                  <a:srgbClr val="5271FF"/>
                </a:solidFill>
                <a:latin typeface="HK Grotesk Medium"/>
                <a:hlinkClick r:id="rId4" tooltip="https://www.kaggle.com/datasets/atulyakumar98/pothole-detection-dataset"/>
              </a:rPr>
              <a:t>dataset</a:t>
            </a:r>
            <a:r>
              <a:rPr lang="en-US" sz="1980">
                <a:solidFill>
                  <a:srgbClr val="FFFFFF"/>
                </a:solidFill>
                <a:latin typeface="HK Grotesk Medium"/>
              </a:rPr>
              <a:t> (from Kaggle) comprises images of roads, some with potholes and others without.</a:t>
            </a:r>
          </a:p>
          <a:p>
            <a:pPr>
              <a:lnSpc>
                <a:spcPts val="2772"/>
              </a:lnSpc>
              <a:spcBef>
                <a:spcPct val="0"/>
              </a:spcBef>
            </a:pPr>
            <a:r>
              <a:rPr lang="en-US" sz="1980">
                <a:solidFill>
                  <a:srgbClr val="FFFFFF"/>
                </a:solidFill>
                <a:latin typeface="HK Grotesk Medium"/>
              </a:rPr>
              <a:t>The dataset is neatly categorized into two classes:</a:t>
            </a:r>
          </a:p>
          <a:p>
            <a:pPr marL="427537" indent="-213769" lvl="1">
              <a:lnSpc>
                <a:spcPts val="2772"/>
              </a:lnSpc>
              <a:spcBef>
                <a:spcPct val="0"/>
              </a:spcBef>
              <a:buFont typeface="Arial"/>
              <a:buChar char="•"/>
            </a:pPr>
            <a:r>
              <a:rPr lang="en-US" sz="1980">
                <a:solidFill>
                  <a:srgbClr val="FFDE59"/>
                </a:solidFill>
                <a:latin typeface="HK Grotesk Medium"/>
              </a:rPr>
              <a:t>‘Normal’</a:t>
            </a:r>
            <a:r>
              <a:rPr lang="en-US" sz="1980">
                <a:solidFill>
                  <a:srgbClr val="FFFFFF"/>
                </a:solidFill>
                <a:latin typeface="HK Grotesk Medium"/>
              </a:rPr>
              <a:t>: This category includes </a:t>
            </a:r>
            <a:r>
              <a:rPr lang="en-US" sz="1980">
                <a:solidFill>
                  <a:srgbClr val="FFDE59"/>
                </a:solidFill>
                <a:latin typeface="HK Grotesk Medium"/>
              </a:rPr>
              <a:t>352</a:t>
            </a:r>
            <a:r>
              <a:rPr lang="en-US" sz="1980">
                <a:solidFill>
                  <a:srgbClr val="FFFFFF"/>
                </a:solidFill>
                <a:latin typeface="HK Grotesk Medium"/>
              </a:rPr>
              <a:t> images of smooth, pothole-free roads.</a:t>
            </a:r>
          </a:p>
          <a:p>
            <a:pPr marL="427537" indent="-213769" lvl="1">
              <a:lnSpc>
                <a:spcPts val="2772"/>
              </a:lnSpc>
              <a:spcBef>
                <a:spcPct val="0"/>
              </a:spcBef>
              <a:buFont typeface="Arial"/>
              <a:buChar char="•"/>
            </a:pPr>
            <a:r>
              <a:rPr lang="en-US" sz="1980">
                <a:solidFill>
                  <a:srgbClr val="FFDE59"/>
                </a:solidFill>
                <a:latin typeface="HK Grotesk Medium"/>
              </a:rPr>
              <a:t>‘Potholes’</a:t>
            </a:r>
            <a:r>
              <a:rPr lang="en-US" sz="1980">
                <a:solidFill>
                  <a:srgbClr val="FFFFFF"/>
                </a:solidFill>
                <a:latin typeface="HK Grotesk Medium"/>
              </a:rPr>
              <a:t>: This category contains </a:t>
            </a:r>
            <a:r>
              <a:rPr lang="en-US" sz="1980">
                <a:solidFill>
                  <a:srgbClr val="FFDE59"/>
                </a:solidFill>
                <a:latin typeface="HK Grotesk Medium"/>
              </a:rPr>
              <a:t>329</a:t>
            </a:r>
            <a:r>
              <a:rPr lang="en-US" sz="1980">
                <a:solidFill>
                  <a:srgbClr val="FFFFFF"/>
                </a:solidFill>
                <a:latin typeface="HK Grotesk Medium"/>
              </a:rPr>
              <a:t> images of roads with visible potholes.</a:t>
            </a:r>
          </a:p>
          <a:p>
            <a:pPr>
              <a:lnSpc>
                <a:spcPts val="2772"/>
              </a:lnSpc>
              <a:spcBef>
                <a:spcPct val="0"/>
              </a:spcBef>
            </a:pPr>
            <a:r>
              <a:rPr lang="en-US" sz="1980">
                <a:solidFill>
                  <a:srgbClr val="FFFFFF"/>
                </a:solidFill>
                <a:latin typeface="HK Grotesk Medium"/>
              </a:rPr>
              <a:t>In total, our dataset consists of </a:t>
            </a:r>
            <a:r>
              <a:rPr lang="en-US" sz="1980">
                <a:solidFill>
                  <a:srgbClr val="C1FF72"/>
                </a:solidFill>
                <a:latin typeface="HK Grotesk Medium"/>
              </a:rPr>
              <a:t>681 images</a:t>
            </a:r>
            <a:r>
              <a:rPr lang="en-US" sz="1980">
                <a:solidFill>
                  <a:srgbClr val="FFFFFF"/>
                </a:solidFill>
                <a:latin typeface="HK Grotesk Medium"/>
              </a:rPr>
              <a:t>, providing a substantial amount of data for our model to learn from.</a:t>
            </a:r>
          </a:p>
          <a:p>
            <a:pPr>
              <a:lnSpc>
                <a:spcPts val="2772"/>
              </a:lnSpc>
              <a:spcBef>
                <a:spcPct val="0"/>
              </a:spcBef>
            </a:pPr>
          </a:p>
          <a:p>
            <a:pPr>
              <a:lnSpc>
                <a:spcPts val="2772"/>
              </a:lnSpc>
              <a:spcBef>
                <a:spcPct val="0"/>
              </a:spcBef>
            </a:pPr>
            <a:r>
              <a:rPr lang="en-US" sz="1980">
                <a:solidFill>
                  <a:srgbClr val="FFFFFF"/>
                </a:solidFill>
                <a:latin typeface="HK Grotesk Medium"/>
              </a:rPr>
              <a:t>As part of preprocessing, all images in the dataset were resized to a consistent size of </a:t>
            </a:r>
            <a:r>
              <a:rPr lang="en-US" sz="1980">
                <a:solidFill>
                  <a:srgbClr val="C1FF72"/>
                </a:solidFill>
                <a:latin typeface="HK Grotesk Medium"/>
              </a:rPr>
              <a:t>196x196 pixels</a:t>
            </a:r>
            <a:r>
              <a:rPr lang="en-US" sz="1980">
                <a:solidFill>
                  <a:srgbClr val="FFFFFF"/>
                </a:solidFill>
                <a:latin typeface="HK Grotesk Medium"/>
              </a:rPr>
              <a:t>. </a:t>
            </a:r>
          </a:p>
        </p:txBody>
      </p:sp>
    </p:spTree>
  </p:cSld>
  <p:clrMapOvr>
    <a:masterClrMapping/>
  </p:clrMapOvr>
</p:sld>
</file>

<file path=ppt/slides/slide5.xml><?xml version="1.0" encoding="utf-8"?>
<p:sld xmlns:p="http://schemas.openxmlformats.org/presentationml/2006/main" xmlns:a="http://schemas.openxmlformats.org/drawingml/2006/main">
  <p:cSld>
    <p:bg>
      <p:bgPr>
        <a:gradFill rotWithShape="true">
          <a:gsLst>
            <a:gs pos="0">
              <a:srgbClr val="000000">
                <a:alpha val="100000"/>
              </a:srgbClr>
            </a:gs>
            <a:gs pos="100000">
              <a:srgbClr val="2F2E79">
                <a:alpha val="100000"/>
              </a:srgbClr>
            </a:gs>
          </a:gsLst>
          <a:lin ang="2700000"/>
        </a:gradFill>
      </p:bgPr>
    </p:bg>
    <p:spTree>
      <p:nvGrpSpPr>
        <p:cNvPr id="1" name=""/>
        <p:cNvGrpSpPr/>
        <p:nvPr/>
      </p:nvGrpSpPr>
      <p:grpSpPr>
        <a:xfrm>
          <a:off x="0" y="0"/>
          <a:ext cx="0" cy="0"/>
          <a:chOff x="0" y="0"/>
          <a:chExt cx="0" cy="0"/>
        </a:xfrm>
      </p:grpSpPr>
      <p:sp>
        <p:nvSpPr>
          <p:cNvPr name="TextBox 2" id="2"/>
          <p:cNvSpPr txBox="true"/>
          <p:nvPr/>
        </p:nvSpPr>
        <p:spPr>
          <a:xfrm rot="0">
            <a:off x="2364950" y="790575"/>
            <a:ext cx="7462100" cy="630727"/>
          </a:xfrm>
          <a:prstGeom prst="rect">
            <a:avLst/>
          </a:prstGeom>
        </p:spPr>
        <p:txBody>
          <a:bodyPr anchor="t" rtlCol="false" tIns="0" lIns="0" bIns="0" rIns="0">
            <a:spAutoFit/>
          </a:bodyPr>
          <a:lstStyle/>
          <a:p>
            <a:pPr algn="ctr">
              <a:lnSpc>
                <a:spcPts val="4790"/>
              </a:lnSpc>
            </a:pPr>
            <a:r>
              <a:rPr lang="en-US" sz="4888">
                <a:solidFill>
                  <a:srgbClr val="FFFFFF"/>
                </a:solidFill>
                <a:latin typeface="HK Grotesk Bold"/>
              </a:rPr>
              <a:t>Models used</a:t>
            </a:r>
          </a:p>
        </p:txBody>
      </p:sp>
      <p:grpSp>
        <p:nvGrpSpPr>
          <p:cNvPr name="Group 3" id="3"/>
          <p:cNvGrpSpPr/>
          <p:nvPr/>
        </p:nvGrpSpPr>
        <p:grpSpPr>
          <a:xfrm rot="0">
            <a:off x="915081" y="1902691"/>
            <a:ext cx="10591119" cy="4697127"/>
            <a:chOff x="0" y="0"/>
            <a:chExt cx="14121493" cy="6262836"/>
          </a:xfrm>
        </p:grpSpPr>
        <p:sp>
          <p:nvSpPr>
            <p:cNvPr name="TextBox 4" id="4"/>
            <p:cNvSpPr txBox="true"/>
            <p:nvPr/>
          </p:nvSpPr>
          <p:spPr>
            <a:xfrm rot="0">
              <a:off x="0" y="-9525"/>
              <a:ext cx="3866319" cy="403225"/>
            </a:xfrm>
            <a:prstGeom prst="rect">
              <a:avLst/>
            </a:prstGeom>
          </p:spPr>
          <p:txBody>
            <a:bodyPr anchor="t" rtlCol="false" tIns="0" lIns="0" bIns="0" rIns="0">
              <a:spAutoFit/>
            </a:bodyPr>
            <a:lstStyle/>
            <a:p>
              <a:pPr algn="ctr">
                <a:lnSpc>
                  <a:spcPts val="2346"/>
                </a:lnSpc>
              </a:pPr>
              <a:r>
                <a:rPr lang="en-US" sz="1955">
                  <a:solidFill>
                    <a:srgbClr val="C1FF72"/>
                  </a:solidFill>
                  <a:latin typeface="HK Grotesk Bold"/>
                </a:rPr>
                <a:t>ANN</a:t>
              </a:r>
            </a:p>
          </p:txBody>
        </p:sp>
        <p:sp>
          <p:nvSpPr>
            <p:cNvPr name="TextBox 5" id="5"/>
            <p:cNvSpPr txBox="true"/>
            <p:nvPr/>
          </p:nvSpPr>
          <p:spPr>
            <a:xfrm rot="0">
              <a:off x="359206" y="1968823"/>
              <a:ext cx="3147906" cy="2566813"/>
            </a:xfrm>
            <a:prstGeom prst="rect">
              <a:avLst/>
            </a:prstGeom>
          </p:spPr>
          <p:txBody>
            <a:bodyPr anchor="t" rtlCol="false" tIns="0" lIns="0" bIns="0" rIns="0">
              <a:spAutoFit/>
            </a:bodyPr>
            <a:lstStyle/>
            <a:p>
              <a:pPr>
                <a:lnSpc>
                  <a:spcPts val="2566"/>
                </a:lnSpc>
              </a:pPr>
              <a:r>
                <a:rPr lang="en-US" sz="1833">
                  <a:solidFill>
                    <a:srgbClr val="FFFFFF"/>
                  </a:solidFill>
                  <a:latin typeface="HK Grotesk Medium"/>
                </a:rPr>
                <a:t>• Suitable for structured data and capable of learning complex relationships.</a:t>
              </a:r>
            </a:p>
            <a:p>
              <a:pPr>
                <a:lnSpc>
                  <a:spcPts val="2566"/>
                </a:lnSpc>
                <a:spcBef>
                  <a:spcPct val="0"/>
                </a:spcBef>
              </a:pPr>
              <a:r>
                <a:rPr lang="en-US" sz="1833">
                  <a:solidFill>
                    <a:srgbClr val="FFFFFF"/>
                  </a:solidFill>
                  <a:latin typeface="HK Grotesk Medium"/>
                </a:rPr>
                <a:t>• Initial exploration for pothole detection.</a:t>
              </a:r>
            </a:p>
          </p:txBody>
        </p:sp>
        <p:sp>
          <p:nvSpPr>
            <p:cNvPr name="AutoShape 6" id="6"/>
            <p:cNvSpPr/>
            <p:nvPr/>
          </p:nvSpPr>
          <p:spPr>
            <a:xfrm rot="-10800000">
              <a:off x="1918635" y="797335"/>
              <a:ext cx="29048" cy="826835"/>
            </a:xfrm>
            <a:prstGeom prst="rect">
              <a:avLst/>
            </a:prstGeom>
            <a:solidFill>
              <a:srgbClr val="FFFFFF"/>
            </a:solidFill>
          </p:spPr>
        </p:sp>
        <p:sp>
          <p:nvSpPr>
            <p:cNvPr name="TextBox 7" id="7"/>
            <p:cNvSpPr txBox="true"/>
            <p:nvPr/>
          </p:nvSpPr>
          <p:spPr>
            <a:xfrm rot="0">
              <a:off x="4974733" y="-9525"/>
              <a:ext cx="3866319" cy="403225"/>
            </a:xfrm>
            <a:prstGeom prst="rect">
              <a:avLst/>
            </a:prstGeom>
          </p:spPr>
          <p:txBody>
            <a:bodyPr anchor="t" rtlCol="false" tIns="0" lIns="0" bIns="0" rIns="0">
              <a:spAutoFit/>
            </a:bodyPr>
            <a:lstStyle/>
            <a:p>
              <a:pPr algn="ctr">
                <a:lnSpc>
                  <a:spcPts val="2346"/>
                </a:lnSpc>
              </a:pPr>
              <a:r>
                <a:rPr lang="en-US" sz="1955">
                  <a:solidFill>
                    <a:srgbClr val="C1FF72"/>
                  </a:solidFill>
                  <a:latin typeface="HK Grotesk Bold"/>
                </a:rPr>
                <a:t>CNN</a:t>
              </a:r>
            </a:p>
          </p:txBody>
        </p:sp>
        <p:sp>
          <p:nvSpPr>
            <p:cNvPr name="TextBox 8" id="8"/>
            <p:cNvSpPr txBox="true"/>
            <p:nvPr/>
          </p:nvSpPr>
          <p:spPr>
            <a:xfrm rot="0">
              <a:off x="5333940" y="1968823"/>
              <a:ext cx="3147906" cy="3430413"/>
            </a:xfrm>
            <a:prstGeom prst="rect">
              <a:avLst/>
            </a:prstGeom>
          </p:spPr>
          <p:txBody>
            <a:bodyPr anchor="t" rtlCol="false" tIns="0" lIns="0" bIns="0" rIns="0">
              <a:spAutoFit/>
            </a:bodyPr>
            <a:lstStyle/>
            <a:p>
              <a:pPr>
                <a:lnSpc>
                  <a:spcPts val="2566"/>
                </a:lnSpc>
              </a:pPr>
              <a:r>
                <a:rPr lang="en-US" sz="1833">
                  <a:solidFill>
                    <a:srgbClr val="FFFFFF"/>
                  </a:solidFill>
                  <a:latin typeface="HK Grotesk Medium"/>
                </a:rPr>
                <a:t>• CNNs excel at learning hierarchical features from images.</a:t>
              </a:r>
            </a:p>
            <a:p>
              <a:pPr>
                <a:lnSpc>
                  <a:spcPts val="2566"/>
                </a:lnSpc>
              </a:pPr>
              <a:r>
                <a:rPr lang="en-US" sz="1833">
                  <a:solidFill>
                    <a:srgbClr val="FFFFFF"/>
                  </a:solidFill>
                  <a:latin typeface="HK Grotesk Medium"/>
                </a:rPr>
                <a:t>• Convolutional layers detect patterns regardless of their position.</a:t>
              </a:r>
            </a:p>
            <a:p>
              <a:pPr>
                <a:lnSpc>
                  <a:spcPts val="2566"/>
                </a:lnSpc>
                <a:spcBef>
                  <a:spcPct val="0"/>
                </a:spcBef>
              </a:pPr>
            </a:p>
          </p:txBody>
        </p:sp>
        <p:sp>
          <p:nvSpPr>
            <p:cNvPr name="AutoShape 9" id="9"/>
            <p:cNvSpPr/>
            <p:nvPr/>
          </p:nvSpPr>
          <p:spPr>
            <a:xfrm rot="-10800000">
              <a:off x="6893369" y="797335"/>
              <a:ext cx="29048" cy="826835"/>
            </a:xfrm>
            <a:prstGeom prst="rect">
              <a:avLst/>
            </a:prstGeom>
            <a:solidFill>
              <a:srgbClr val="FFFFFF"/>
            </a:solidFill>
          </p:spPr>
        </p:sp>
        <p:sp>
          <p:nvSpPr>
            <p:cNvPr name="TextBox 10" id="10"/>
            <p:cNvSpPr txBox="true"/>
            <p:nvPr/>
          </p:nvSpPr>
          <p:spPr>
            <a:xfrm rot="0">
              <a:off x="10255174" y="-9525"/>
              <a:ext cx="3866319" cy="403225"/>
            </a:xfrm>
            <a:prstGeom prst="rect">
              <a:avLst/>
            </a:prstGeom>
          </p:spPr>
          <p:txBody>
            <a:bodyPr anchor="t" rtlCol="false" tIns="0" lIns="0" bIns="0" rIns="0">
              <a:spAutoFit/>
            </a:bodyPr>
            <a:lstStyle/>
            <a:p>
              <a:pPr algn="ctr">
                <a:lnSpc>
                  <a:spcPts val="2346"/>
                </a:lnSpc>
              </a:pPr>
              <a:r>
                <a:rPr lang="en-US" sz="1955">
                  <a:solidFill>
                    <a:srgbClr val="C1FF72"/>
                  </a:solidFill>
                  <a:latin typeface="HK Grotesk Bold"/>
                </a:rPr>
                <a:t>INCEPTION V3</a:t>
              </a:r>
            </a:p>
          </p:txBody>
        </p:sp>
        <p:sp>
          <p:nvSpPr>
            <p:cNvPr name="TextBox 11" id="11"/>
            <p:cNvSpPr txBox="true"/>
            <p:nvPr/>
          </p:nvSpPr>
          <p:spPr>
            <a:xfrm rot="0">
              <a:off x="10614380" y="1968823"/>
              <a:ext cx="3147906" cy="4294013"/>
            </a:xfrm>
            <a:prstGeom prst="rect">
              <a:avLst/>
            </a:prstGeom>
          </p:spPr>
          <p:txBody>
            <a:bodyPr anchor="t" rtlCol="false" tIns="0" lIns="0" bIns="0" rIns="0">
              <a:spAutoFit/>
            </a:bodyPr>
            <a:lstStyle/>
            <a:p>
              <a:pPr>
                <a:lnSpc>
                  <a:spcPts val="2566"/>
                </a:lnSpc>
              </a:pPr>
              <a:r>
                <a:rPr lang="en-US" sz="1833">
                  <a:solidFill>
                    <a:srgbClr val="FFFFFF"/>
                  </a:solidFill>
                  <a:latin typeface="HK Grotesk Medium"/>
                </a:rPr>
                <a:t>• InceptionV3 is pre-trained on ImageNet, offering powerful feature extraction.</a:t>
              </a:r>
            </a:p>
            <a:p>
              <a:pPr>
                <a:lnSpc>
                  <a:spcPts val="2566"/>
                </a:lnSpc>
              </a:pPr>
              <a:r>
                <a:rPr lang="en-US" sz="1833">
                  <a:solidFill>
                    <a:srgbClr val="FFFFFF"/>
                  </a:solidFill>
                  <a:latin typeface="HK Grotesk Medium"/>
                </a:rPr>
                <a:t>• Transfer learning enhances model performance with less data.</a:t>
              </a:r>
            </a:p>
            <a:p>
              <a:pPr>
                <a:lnSpc>
                  <a:spcPts val="2566"/>
                </a:lnSpc>
              </a:pPr>
            </a:p>
            <a:p>
              <a:pPr>
                <a:lnSpc>
                  <a:spcPts val="2566"/>
                </a:lnSpc>
                <a:spcBef>
                  <a:spcPct val="0"/>
                </a:spcBef>
              </a:pPr>
            </a:p>
          </p:txBody>
        </p:sp>
        <p:sp>
          <p:nvSpPr>
            <p:cNvPr name="AutoShape 12" id="12"/>
            <p:cNvSpPr/>
            <p:nvPr/>
          </p:nvSpPr>
          <p:spPr>
            <a:xfrm rot="-10800000">
              <a:off x="12173809" y="797335"/>
              <a:ext cx="29048" cy="826835"/>
            </a:xfrm>
            <a:prstGeom prst="rect">
              <a:avLst/>
            </a:prstGeom>
            <a:solidFill>
              <a:srgbClr val="FFFFFF"/>
            </a:solid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5024D"/>
        </a:solidFill>
      </p:bgPr>
    </p:bg>
    <p:spTree>
      <p:nvGrpSpPr>
        <p:cNvPr id="1" name=""/>
        <p:cNvGrpSpPr/>
        <p:nvPr/>
      </p:nvGrpSpPr>
      <p:grpSpPr>
        <a:xfrm>
          <a:off x="0" y="0"/>
          <a:ext cx="0" cy="0"/>
          <a:chOff x="0" y="0"/>
          <a:chExt cx="0" cy="0"/>
        </a:xfrm>
      </p:grpSpPr>
      <p:grpSp>
        <p:nvGrpSpPr>
          <p:cNvPr name="Group 2" id="2"/>
          <p:cNvGrpSpPr/>
          <p:nvPr/>
        </p:nvGrpSpPr>
        <p:grpSpPr>
          <a:xfrm rot="0">
            <a:off x="0" y="0"/>
            <a:ext cx="4023039" cy="6858000"/>
            <a:chOff x="0" y="0"/>
            <a:chExt cx="1589349" cy="2709333"/>
          </a:xfrm>
        </p:grpSpPr>
        <p:sp>
          <p:nvSpPr>
            <p:cNvPr name="Freeform 3" id="3"/>
            <p:cNvSpPr/>
            <p:nvPr/>
          </p:nvSpPr>
          <p:spPr>
            <a:xfrm flipH="false" flipV="false" rot="0">
              <a:off x="0" y="0"/>
              <a:ext cx="1589349" cy="2709333"/>
            </a:xfrm>
            <a:custGeom>
              <a:avLst/>
              <a:gdLst/>
              <a:ahLst/>
              <a:cxnLst/>
              <a:rect r="r" b="b" t="t" l="l"/>
              <a:pathLst>
                <a:path h="2709333" w="1589349">
                  <a:moveTo>
                    <a:pt x="0" y="0"/>
                  </a:moveTo>
                  <a:lnTo>
                    <a:pt x="1589349" y="0"/>
                  </a:lnTo>
                  <a:lnTo>
                    <a:pt x="1589349" y="2709333"/>
                  </a:lnTo>
                  <a:lnTo>
                    <a:pt x="0" y="2709333"/>
                  </a:lnTo>
                  <a:close/>
                </a:path>
              </a:pathLst>
            </a:custGeom>
            <a:solidFill>
              <a:srgbClr val="100F0D"/>
            </a:solidFill>
          </p:spPr>
        </p:sp>
        <p:sp>
          <p:nvSpPr>
            <p:cNvPr name="TextBox 4" id="4"/>
            <p:cNvSpPr txBox="true"/>
            <p:nvPr/>
          </p:nvSpPr>
          <p:spPr>
            <a:xfrm>
              <a:off x="0" y="-19050"/>
              <a:ext cx="1589349" cy="2728383"/>
            </a:xfrm>
            <a:prstGeom prst="rect">
              <a:avLst/>
            </a:prstGeom>
          </p:spPr>
          <p:txBody>
            <a:bodyPr anchor="ctr" rtlCol="false" tIns="33867" lIns="33867" bIns="33867" rIns="33867"/>
            <a:lstStyle/>
            <a:p>
              <a:pPr algn="ctr">
                <a:lnSpc>
                  <a:spcPts val="1399"/>
                </a:lnSpc>
              </a:pPr>
            </a:p>
          </p:txBody>
        </p:sp>
      </p:grpSp>
      <p:grpSp>
        <p:nvGrpSpPr>
          <p:cNvPr name="Group 5" id="5"/>
          <p:cNvGrpSpPr/>
          <p:nvPr/>
        </p:nvGrpSpPr>
        <p:grpSpPr>
          <a:xfrm rot="0">
            <a:off x="4165571" y="523005"/>
            <a:ext cx="7779411" cy="5811990"/>
            <a:chOff x="0" y="0"/>
            <a:chExt cx="10372548" cy="7749320"/>
          </a:xfrm>
        </p:grpSpPr>
        <p:sp>
          <p:nvSpPr>
            <p:cNvPr name="TextBox 6" id="6"/>
            <p:cNvSpPr txBox="true"/>
            <p:nvPr/>
          </p:nvSpPr>
          <p:spPr>
            <a:xfrm rot="0">
              <a:off x="0" y="0"/>
              <a:ext cx="10372548" cy="414698"/>
            </a:xfrm>
            <a:prstGeom prst="rect">
              <a:avLst/>
            </a:prstGeom>
          </p:spPr>
          <p:txBody>
            <a:bodyPr anchor="t" rtlCol="false" tIns="0" lIns="0" bIns="0" rIns="0">
              <a:spAutoFit/>
            </a:bodyPr>
            <a:lstStyle/>
            <a:p>
              <a:pPr>
                <a:lnSpc>
                  <a:spcPts val="2534"/>
                </a:lnSpc>
              </a:pPr>
            </a:p>
          </p:txBody>
        </p:sp>
        <p:sp>
          <p:nvSpPr>
            <p:cNvPr name="TextBox 7" id="7"/>
            <p:cNvSpPr txBox="true"/>
            <p:nvPr/>
          </p:nvSpPr>
          <p:spPr>
            <a:xfrm rot="0">
              <a:off x="0" y="653373"/>
              <a:ext cx="10372548" cy="7095947"/>
            </a:xfrm>
            <a:prstGeom prst="rect">
              <a:avLst/>
            </a:prstGeom>
          </p:spPr>
          <p:txBody>
            <a:bodyPr anchor="t" rtlCol="false" tIns="0" lIns="0" bIns="0" rIns="0">
              <a:spAutoFit/>
            </a:bodyPr>
            <a:lstStyle/>
            <a:p>
              <a:pPr>
                <a:lnSpc>
                  <a:spcPts val="2632"/>
                </a:lnSpc>
              </a:pPr>
              <a:r>
                <a:rPr lang="en-US" sz="1880">
                  <a:solidFill>
                    <a:srgbClr val="FFFFFF"/>
                  </a:solidFill>
                  <a:latin typeface="HK Grotesk Medium"/>
                </a:rPr>
                <a:t>1. </a:t>
              </a:r>
              <a:r>
                <a:rPr lang="en-US" sz="1880">
                  <a:solidFill>
                    <a:srgbClr val="C1FF72"/>
                  </a:solidFill>
                  <a:latin typeface="HK Grotesk Medium"/>
                </a:rPr>
                <a:t>Input Layer:</a:t>
              </a:r>
            </a:p>
            <a:p>
              <a:pPr marL="405948" indent="-202974" lvl="1">
                <a:lnSpc>
                  <a:spcPts val="2632"/>
                </a:lnSpc>
                <a:buFont typeface="Arial"/>
                <a:buChar char="•"/>
              </a:pPr>
              <a:r>
                <a:rPr lang="en-US" sz="1880">
                  <a:solidFill>
                    <a:srgbClr val="FFFFFF"/>
                  </a:solidFill>
                  <a:latin typeface="HK Grotesk Medium"/>
                </a:rPr>
                <a:t>Shape: (196, 196, 3)</a:t>
              </a:r>
            </a:p>
            <a:p>
              <a:pPr marL="405948" indent="-202974" lvl="1">
                <a:lnSpc>
                  <a:spcPts val="2632"/>
                </a:lnSpc>
                <a:buFont typeface="Arial"/>
                <a:buChar char="•"/>
              </a:pPr>
              <a:r>
                <a:rPr lang="en-US" sz="1880">
                  <a:solidFill>
                    <a:srgbClr val="FFFFFF"/>
                  </a:solidFill>
                  <a:latin typeface="HK Grotesk Medium"/>
                </a:rPr>
                <a:t>Represents the dimensions of the input images (196x196 pixels with 3 color channels).</a:t>
              </a:r>
            </a:p>
            <a:p>
              <a:pPr>
                <a:lnSpc>
                  <a:spcPts val="2632"/>
                </a:lnSpc>
                <a:spcBef>
                  <a:spcPct val="0"/>
                </a:spcBef>
              </a:pPr>
              <a:r>
                <a:rPr lang="en-US" sz="1880">
                  <a:solidFill>
                    <a:srgbClr val="FFFFFF"/>
                  </a:solidFill>
                  <a:latin typeface="HK Grotesk Medium"/>
                </a:rPr>
                <a:t>2. </a:t>
              </a:r>
              <a:r>
                <a:rPr lang="en-US" sz="1880">
                  <a:solidFill>
                    <a:srgbClr val="C1FF72"/>
                  </a:solidFill>
                  <a:latin typeface="HK Grotesk Medium"/>
                </a:rPr>
                <a:t>Flatten Layer</a:t>
              </a:r>
              <a:r>
                <a:rPr lang="en-US" sz="1880">
                  <a:solidFill>
                    <a:srgbClr val="FFFFFF"/>
                  </a:solidFill>
                  <a:latin typeface="HK Grotesk Medium"/>
                </a:rPr>
                <a:t>: </a:t>
              </a:r>
              <a:r>
                <a:rPr lang="en-US" sz="1880">
                  <a:solidFill>
                    <a:srgbClr val="FFFFFF"/>
                  </a:solidFill>
                  <a:latin typeface="HK Grotesk Medium"/>
                </a:rPr>
                <a:t> Converts the multi-dimensional input into a one-d array.</a:t>
              </a:r>
            </a:p>
            <a:p>
              <a:pPr>
                <a:lnSpc>
                  <a:spcPts val="2632"/>
                </a:lnSpc>
                <a:spcBef>
                  <a:spcPct val="0"/>
                </a:spcBef>
              </a:pPr>
              <a:r>
                <a:rPr lang="en-US" sz="1880">
                  <a:solidFill>
                    <a:srgbClr val="FFFFFF"/>
                  </a:solidFill>
                  <a:latin typeface="HK Grotesk Medium"/>
                </a:rPr>
                <a:t>3. </a:t>
              </a:r>
              <a:r>
                <a:rPr lang="en-US" sz="1880">
                  <a:solidFill>
                    <a:srgbClr val="C1FF72"/>
                  </a:solidFill>
                  <a:latin typeface="HK Grotesk Medium"/>
                </a:rPr>
                <a:t>Dense Layers </a:t>
              </a:r>
              <a:r>
                <a:rPr lang="en-US" sz="1880">
                  <a:solidFill>
                    <a:srgbClr val="FFFFFF"/>
                  </a:solidFill>
                  <a:latin typeface="HK Grotesk Medium"/>
                </a:rPr>
                <a:t>with </a:t>
              </a:r>
              <a:r>
                <a:rPr lang="en-US" sz="1880">
                  <a:solidFill>
                    <a:srgbClr val="C1FF72"/>
                  </a:solidFill>
                  <a:latin typeface="HK Grotesk Medium"/>
                </a:rPr>
                <a:t>ReLU</a:t>
              </a:r>
              <a:r>
                <a:rPr lang="en-US" sz="1880">
                  <a:solidFill>
                    <a:srgbClr val="FFFFFF"/>
                  </a:solidFill>
                  <a:latin typeface="HK Grotesk Medium"/>
                </a:rPr>
                <a:t> Activation:</a:t>
              </a:r>
            </a:p>
            <a:p>
              <a:pPr marL="405948" indent="-202974" lvl="1">
                <a:lnSpc>
                  <a:spcPts val="2632"/>
                </a:lnSpc>
                <a:spcBef>
                  <a:spcPct val="0"/>
                </a:spcBef>
                <a:buFont typeface="Arial"/>
                <a:buChar char="•"/>
              </a:pPr>
              <a:r>
                <a:rPr lang="en-US" sz="1880">
                  <a:solidFill>
                    <a:srgbClr val="FFDE59"/>
                  </a:solidFill>
                  <a:latin typeface="HK Grotesk Medium"/>
                </a:rPr>
                <a:t>5 Layer</a:t>
              </a:r>
              <a:r>
                <a:rPr lang="en-US" sz="1880">
                  <a:solidFill>
                    <a:srgbClr val="FFFFFF"/>
                  </a:solidFill>
                  <a:latin typeface="HK Grotesk Medium"/>
                </a:rPr>
                <a:t> : 100 neurons with ReLU activation.</a:t>
              </a:r>
            </a:p>
            <a:p>
              <a:pPr marL="405948" indent="-202974" lvl="1">
                <a:lnSpc>
                  <a:spcPts val="2632"/>
                </a:lnSpc>
                <a:spcBef>
                  <a:spcPct val="0"/>
                </a:spcBef>
                <a:buFont typeface="Arial"/>
                <a:buChar char="•"/>
              </a:pPr>
              <a:r>
                <a:rPr lang="en-US" sz="1880">
                  <a:solidFill>
                    <a:srgbClr val="FFFFFF"/>
                  </a:solidFill>
                  <a:latin typeface="HK Grotesk Medium"/>
                </a:rPr>
                <a:t>These layers perform feature extraction through non-linear transformations.</a:t>
              </a:r>
            </a:p>
            <a:p>
              <a:pPr>
                <a:lnSpc>
                  <a:spcPts val="2632"/>
                </a:lnSpc>
                <a:spcBef>
                  <a:spcPct val="0"/>
                </a:spcBef>
              </a:pPr>
              <a:r>
                <a:rPr lang="en-US" sz="1880">
                  <a:solidFill>
                    <a:srgbClr val="FFFFFF"/>
                  </a:solidFill>
                  <a:latin typeface="HK Grotesk Medium"/>
                </a:rPr>
                <a:t>4. </a:t>
              </a:r>
              <a:r>
                <a:rPr lang="en-US" sz="1880">
                  <a:solidFill>
                    <a:srgbClr val="C1FF72"/>
                  </a:solidFill>
                  <a:latin typeface="HK Grotesk Medium"/>
                </a:rPr>
                <a:t>Dropout Layer</a:t>
              </a:r>
              <a:r>
                <a:rPr lang="en-US" sz="1880">
                  <a:solidFill>
                    <a:srgbClr val="FFFFFF"/>
                  </a:solidFill>
                  <a:latin typeface="HK Grotesk Medium"/>
                </a:rPr>
                <a:t>: Reduces overfitting by randomly setting a fraction of input units to zero during training.</a:t>
              </a:r>
            </a:p>
            <a:p>
              <a:pPr marL="405948" indent="-202974" lvl="1">
                <a:lnSpc>
                  <a:spcPts val="2632"/>
                </a:lnSpc>
                <a:spcBef>
                  <a:spcPct val="0"/>
                </a:spcBef>
                <a:buFont typeface="Arial"/>
                <a:buChar char="•"/>
              </a:pPr>
              <a:r>
                <a:rPr lang="en-US" sz="1880">
                  <a:solidFill>
                    <a:srgbClr val="FFFFFF"/>
                  </a:solidFill>
                  <a:latin typeface="HK Grotesk Medium"/>
                </a:rPr>
                <a:t>Dropout Rate: </a:t>
              </a:r>
              <a:r>
                <a:rPr lang="en-US" sz="1880">
                  <a:solidFill>
                    <a:srgbClr val="FFDE59"/>
                  </a:solidFill>
                  <a:latin typeface="HK Grotesk Medium"/>
                </a:rPr>
                <a:t>0.15</a:t>
              </a:r>
              <a:r>
                <a:rPr lang="en-US" sz="1880">
                  <a:solidFill>
                    <a:srgbClr val="FFFFFF"/>
                  </a:solidFill>
                  <a:latin typeface="HK Grotesk Medium"/>
                </a:rPr>
                <a:t> (15% of neurons are randomly dropped).</a:t>
              </a:r>
            </a:p>
            <a:p>
              <a:pPr>
                <a:lnSpc>
                  <a:spcPts val="2632"/>
                </a:lnSpc>
                <a:spcBef>
                  <a:spcPct val="0"/>
                </a:spcBef>
              </a:pPr>
              <a:r>
                <a:rPr lang="en-US" sz="1880">
                  <a:solidFill>
                    <a:srgbClr val="FFFFFF"/>
                  </a:solidFill>
                  <a:latin typeface="HK Grotesk Medium"/>
                </a:rPr>
                <a:t>5. </a:t>
              </a:r>
              <a:r>
                <a:rPr lang="en-US" sz="1880">
                  <a:solidFill>
                    <a:srgbClr val="C1FF72"/>
                  </a:solidFill>
                  <a:latin typeface="HK Grotesk Medium"/>
                </a:rPr>
                <a:t>Output Layer</a:t>
              </a:r>
              <a:r>
                <a:rPr lang="en-US" sz="1880">
                  <a:solidFill>
                    <a:srgbClr val="FFFFFF"/>
                  </a:solidFill>
                  <a:latin typeface="HK Grotesk Medium"/>
                </a:rPr>
                <a:t>:</a:t>
              </a:r>
            </a:p>
            <a:p>
              <a:pPr marL="405948" indent="-202974" lvl="1">
                <a:lnSpc>
                  <a:spcPts val="2632"/>
                </a:lnSpc>
                <a:spcBef>
                  <a:spcPct val="0"/>
                </a:spcBef>
                <a:buFont typeface="Arial"/>
                <a:buChar char="•"/>
              </a:pPr>
              <a:r>
                <a:rPr lang="en-US" sz="1880">
                  <a:solidFill>
                    <a:srgbClr val="FFFFFF"/>
                  </a:solidFill>
                  <a:latin typeface="HK Grotesk Medium"/>
                </a:rPr>
                <a:t>Dense layer with Sigmoid activation.</a:t>
              </a:r>
            </a:p>
            <a:p>
              <a:pPr>
                <a:lnSpc>
                  <a:spcPts val="2632"/>
                </a:lnSpc>
                <a:spcBef>
                  <a:spcPct val="0"/>
                </a:spcBef>
              </a:pPr>
            </a:p>
            <a:p>
              <a:pPr>
                <a:lnSpc>
                  <a:spcPts val="2632"/>
                </a:lnSpc>
                <a:spcBef>
                  <a:spcPct val="0"/>
                </a:spcBef>
              </a:pPr>
            </a:p>
          </p:txBody>
        </p:sp>
      </p:grpSp>
      <p:sp>
        <p:nvSpPr>
          <p:cNvPr name="Freeform 8" id="8"/>
          <p:cNvSpPr/>
          <p:nvPr/>
        </p:nvSpPr>
        <p:spPr>
          <a:xfrm flipH="false" flipV="false" rot="0">
            <a:off x="12963" y="1970144"/>
            <a:ext cx="4010075" cy="2227820"/>
          </a:xfrm>
          <a:custGeom>
            <a:avLst/>
            <a:gdLst/>
            <a:ahLst/>
            <a:cxnLst/>
            <a:rect r="r" b="b" t="t" l="l"/>
            <a:pathLst>
              <a:path h="2227820" w="4010075">
                <a:moveTo>
                  <a:pt x="0" y="0"/>
                </a:moveTo>
                <a:lnTo>
                  <a:pt x="4010076" y="0"/>
                </a:lnTo>
                <a:lnTo>
                  <a:pt x="4010076" y="2227820"/>
                </a:lnTo>
                <a:lnTo>
                  <a:pt x="0" y="2227820"/>
                </a:lnTo>
                <a:lnTo>
                  <a:pt x="0" y="0"/>
                </a:lnTo>
                <a:close/>
              </a:path>
            </a:pathLst>
          </a:custGeom>
          <a:blipFill>
            <a:blip r:embed="rId2"/>
            <a:stretch>
              <a:fillRect l="0" t="0" r="0" b="0"/>
            </a:stretch>
          </a:blipFill>
        </p:spPr>
      </p:sp>
      <p:sp>
        <p:nvSpPr>
          <p:cNvPr name="Freeform 9" id="9"/>
          <p:cNvSpPr/>
          <p:nvPr/>
        </p:nvSpPr>
        <p:spPr>
          <a:xfrm flipH="false" flipV="false" rot="0">
            <a:off x="12963" y="4197964"/>
            <a:ext cx="4023039" cy="2534514"/>
          </a:xfrm>
          <a:custGeom>
            <a:avLst/>
            <a:gdLst/>
            <a:ahLst/>
            <a:cxnLst/>
            <a:rect r="r" b="b" t="t" l="l"/>
            <a:pathLst>
              <a:path h="2534514" w="4023039">
                <a:moveTo>
                  <a:pt x="0" y="0"/>
                </a:moveTo>
                <a:lnTo>
                  <a:pt x="4023039" y="0"/>
                </a:lnTo>
                <a:lnTo>
                  <a:pt x="4023039" y="2534514"/>
                </a:lnTo>
                <a:lnTo>
                  <a:pt x="0" y="2534514"/>
                </a:lnTo>
                <a:lnTo>
                  <a:pt x="0" y="0"/>
                </a:lnTo>
                <a:close/>
              </a:path>
            </a:pathLst>
          </a:custGeom>
          <a:blipFill>
            <a:blip r:embed="rId3"/>
            <a:stretch>
              <a:fillRect l="0" t="0" r="0" b="0"/>
            </a:stretch>
          </a:blipFill>
        </p:spPr>
      </p:sp>
      <p:sp>
        <p:nvSpPr>
          <p:cNvPr name="TextBox 10" id="10"/>
          <p:cNvSpPr txBox="true"/>
          <p:nvPr/>
        </p:nvSpPr>
        <p:spPr>
          <a:xfrm rot="0">
            <a:off x="442586" y="523005"/>
            <a:ext cx="2702895" cy="1055952"/>
          </a:xfrm>
          <a:prstGeom prst="rect">
            <a:avLst/>
          </a:prstGeom>
        </p:spPr>
        <p:txBody>
          <a:bodyPr anchor="t" rtlCol="false" tIns="0" lIns="0" bIns="0" rIns="0">
            <a:spAutoFit/>
          </a:bodyPr>
          <a:lstStyle/>
          <a:p>
            <a:pPr>
              <a:lnSpc>
                <a:spcPts val="4157"/>
              </a:lnSpc>
            </a:pPr>
            <a:r>
              <a:rPr lang="en-US" sz="3464">
                <a:solidFill>
                  <a:srgbClr val="FFFFFF"/>
                </a:solidFill>
                <a:latin typeface="Red Hat Display Bold"/>
              </a:rPr>
              <a:t>ANN </a:t>
            </a:r>
          </a:p>
          <a:p>
            <a:pPr algn="l">
              <a:lnSpc>
                <a:spcPts val="4157"/>
              </a:lnSpc>
            </a:pPr>
            <a:r>
              <a:rPr lang="en-US" sz="3464">
                <a:solidFill>
                  <a:srgbClr val="FFFFFF"/>
                </a:solidFill>
                <a:latin typeface="Red Hat Display Bold"/>
              </a:rPr>
              <a:t>Architecture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5024D"/>
        </a:solidFill>
      </p:bgPr>
    </p:bg>
    <p:spTree>
      <p:nvGrpSpPr>
        <p:cNvPr id="1" name=""/>
        <p:cNvGrpSpPr/>
        <p:nvPr/>
      </p:nvGrpSpPr>
      <p:grpSpPr>
        <a:xfrm>
          <a:off x="0" y="0"/>
          <a:ext cx="0" cy="0"/>
          <a:chOff x="0" y="0"/>
          <a:chExt cx="0" cy="0"/>
        </a:xfrm>
      </p:grpSpPr>
      <p:grpSp>
        <p:nvGrpSpPr>
          <p:cNvPr name="Group 2" id="2"/>
          <p:cNvGrpSpPr/>
          <p:nvPr/>
        </p:nvGrpSpPr>
        <p:grpSpPr>
          <a:xfrm rot="0">
            <a:off x="0" y="0"/>
            <a:ext cx="4008540" cy="6858000"/>
            <a:chOff x="0" y="0"/>
            <a:chExt cx="1583621" cy="2709333"/>
          </a:xfrm>
        </p:grpSpPr>
        <p:sp>
          <p:nvSpPr>
            <p:cNvPr name="Freeform 3" id="3"/>
            <p:cNvSpPr/>
            <p:nvPr/>
          </p:nvSpPr>
          <p:spPr>
            <a:xfrm flipH="false" flipV="false" rot="0">
              <a:off x="0" y="0"/>
              <a:ext cx="1583621" cy="2709333"/>
            </a:xfrm>
            <a:custGeom>
              <a:avLst/>
              <a:gdLst/>
              <a:ahLst/>
              <a:cxnLst/>
              <a:rect r="r" b="b" t="t" l="l"/>
              <a:pathLst>
                <a:path h="2709333" w="1583621">
                  <a:moveTo>
                    <a:pt x="0" y="0"/>
                  </a:moveTo>
                  <a:lnTo>
                    <a:pt x="1583621" y="0"/>
                  </a:lnTo>
                  <a:lnTo>
                    <a:pt x="1583621" y="2709333"/>
                  </a:lnTo>
                  <a:lnTo>
                    <a:pt x="0" y="2709333"/>
                  </a:lnTo>
                  <a:close/>
                </a:path>
              </a:pathLst>
            </a:custGeom>
            <a:solidFill>
              <a:srgbClr val="100F0D"/>
            </a:solidFill>
          </p:spPr>
        </p:sp>
        <p:sp>
          <p:nvSpPr>
            <p:cNvPr name="TextBox 4" id="4"/>
            <p:cNvSpPr txBox="true"/>
            <p:nvPr/>
          </p:nvSpPr>
          <p:spPr>
            <a:xfrm>
              <a:off x="0" y="-19050"/>
              <a:ext cx="1583621" cy="2728383"/>
            </a:xfrm>
            <a:prstGeom prst="rect">
              <a:avLst/>
            </a:prstGeom>
          </p:spPr>
          <p:txBody>
            <a:bodyPr anchor="ctr" rtlCol="false" tIns="33867" lIns="33867" bIns="33867" rIns="33867"/>
            <a:lstStyle/>
            <a:p>
              <a:pPr algn="ctr">
                <a:lnSpc>
                  <a:spcPts val="1399"/>
                </a:lnSpc>
              </a:pPr>
            </a:p>
          </p:txBody>
        </p:sp>
      </p:grpSp>
      <p:grpSp>
        <p:nvGrpSpPr>
          <p:cNvPr name="Group 5" id="5"/>
          <p:cNvGrpSpPr/>
          <p:nvPr/>
        </p:nvGrpSpPr>
        <p:grpSpPr>
          <a:xfrm rot="0">
            <a:off x="4380479" y="818428"/>
            <a:ext cx="7682477" cy="5170402"/>
            <a:chOff x="0" y="0"/>
            <a:chExt cx="10243302" cy="6893869"/>
          </a:xfrm>
        </p:grpSpPr>
        <p:sp>
          <p:nvSpPr>
            <p:cNvPr name="TextBox 6" id="6"/>
            <p:cNvSpPr txBox="true"/>
            <p:nvPr/>
          </p:nvSpPr>
          <p:spPr>
            <a:xfrm rot="0">
              <a:off x="0" y="0"/>
              <a:ext cx="10243302" cy="395209"/>
            </a:xfrm>
            <a:prstGeom prst="rect">
              <a:avLst/>
            </a:prstGeom>
          </p:spPr>
          <p:txBody>
            <a:bodyPr anchor="t" rtlCol="false" tIns="0" lIns="0" bIns="0" rIns="0">
              <a:spAutoFit/>
            </a:bodyPr>
            <a:lstStyle/>
            <a:p>
              <a:pPr>
                <a:lnSpc>
                  <a:spcPts val="2415"/>
                </a:lnSpc>
              </a:pPr>
            </a:p>
          </p:txBody>
        </p:sp>
        <p:sp>
          <p:nvSpPr>
            <p:cNvPr name="TextBox 7" id="7"/>
            <p:cNvSpPr txBox="true"/>
            <p:nvPr/>
          </p:nvSpPr>
          <p:spPr>
            <a:xfrm rot="0">
              <a:off x="0" y="629954"/>
              <a:ext cx="10243302" cy="6263915"/>
            </a:xfrm>
            <a:prstGeom prst="rect">
              <a:avLst/>
            </a:prstGeom>
          </p:spPr>
          <p:txBody>
            <a:bodyPr anchor="t" rtlCol="false" tIns="0" lIns="0" bIns="0" rIns="0">
              <a:spAutoFit/>
            </a:bodyPr>
            <a:lstStyle/>
            <a:p>
              <a:pPr>
                <a:lnSpc>
                  <a:spcPts val="2508"/>
                </a:lnSpc>
              </a:pPr>
              <a:r>
                <a:rPr lang="en-US" sz="1791">
                  <a:solidFill>
                    <a:srgbClr val="FFFFFF"/>
                  </a:solidFill>
                  <a:latin typeface="HK Grotesk Medium"/>
                </a:rPr>
                <a:t>1. </a:t>
              </a:r>
              <a:r>
                <a:rPr lang="en-US" sz="1791">
                  <a:solidFill>
                    <a:srgbClr val="C1FF72"/>
                  </a:solidFill>
                  <a:latin typeface="HK Grotesk Medium"/>
                </a:rPr>
                <a:t>Input Layer</a:t>
              </a:r>
              <a:r>
                <a:rPr lang="en-US" sz="1791">
                  <a:solidFill>
                    <a:srgbClr val="FFFFFF"/>
                  </a:solidFill>
                  <a:latin typeface="HK Grotesk Medium"/>
                </a:rPr>
                <a:t>:</a:t>
              </a:r>
            </a:p>
            <a:p>
              <a:pPr marL="386870" indent="-193435" lvl="1">
                <a:lnSpc>
                  <a:spcPts val="2508"/>
                </a:lnSpc>
                <a:buFont typeface="Arial"/>
                <a:buChar char="•"/>
              </a:pPr>
              <a:r>
                <a:rPr lang="en-US" sz="1791">
                  <a:solidFill>
                    <a:srgbClr val="FFFFFF"/>
                  </a:solidFill>
                  <a:latin typeface="HK Grotesk Medium"/>
                </a:rPr>
                <a:t>Shape: (196, 196, 3)</a:t>
              </a:r>
            </a:p>
            <a:p>
              <a:pPr>
                <a:lnSpc>
                  <a:spcPts val="2508"/>
                </a:lnSpc>
                <a:spcBef>
                  <a:spcPct val="0"/>
                </a:spcBef>
              </a:pPr>
              <a:r>
                <a:rPr lang="en-US" sz="1791">
                  <a:solidFill>
                    <a:srgbClr val="FFFFFF"/>
                  </a:solidFill>
                  <a:latin typeface="HK Grotesk Medium"/>
                </a:rPr>
                <a:t>2. </a:t>
              </a:r>
              <a:r>
                <a:rPr lang="en-US" sz="1791">
                  <a:solidFill>
                    <a:srgbClr val="C1FF72"/>
                  </a:solidFill>
                  <a:latin typeface="HK Grotesk Medium"/>
                </a:rPr>
                <a:t>Convolutional Layer</a:t>
              </a:r>
              <a:r>
                <a:rPr lang="en-US" sz="1791">
                  <a:solidFill>
                    <a:srgbClr val="FFFFFF"/>
                  </a:solidFill>
                  <a:latin typeface="HK Grotesk Medium"/>
                </a:rPr>
                <a:t>s with ReLU Activation:</a:t>
              </a:r>
            </a:p>
            <a:p>
              <a:pPr marL="386870" indent="-193435" lvl="1">
                <a:lnSpc>
                  <a:spcPts val="2508"/>
                </a:lnSpc>
                <a:spcBef>
                  <a:spcPct val="0"/>
                </a:spcBef>
                <a:buFont typeface="Arial"/>
                <a:buChar char="•"/>
              </a:pPr>
              <a:r>
                <a:rPr lang="en-US" sz="1791">
                  <a:solidFill>
                    <a:srgbClr val="FFFFFF"/>
                  </a:solidFill>
                  <a:latin typeface="HK Grotesk Medium"/>
                </a:rPr>
                <a:t>Layer 1: Conv2D with 128 filters, kernel size (2, 2), and ReLU activation.</a:t>
              </a:r>
            </a:p>
            <a:p>
              <a:pPr marL="386870" indent="-193435" lvl="1">
                <a:lnSpc>
                  <a:spcPts val="2508"/>
                </a:lnSpc>
                <a:spcBef>
                  <a:spcPct val="0"/>
                </a:spcBef>
                <a:buFont typeface="Arial"/>
                <a:buChar char="•"/>
              </a:pPr>
              <a:r>
                <a:rPr lang="en-US" sz="1791">
                  <a:solidFill>
                    <a:srgbClr val="FFFFFF"/>
                  </a:solidFill>
                  <a:latin typeface="HK Grotesk Medium"/>
                </a:rPr>
                <a:t>Layer 2: Conv2D with 64 filters, kernel size (2, 2), and ReLU activation.</a:t>
              </a:r>
            </a:p>
            <a:p>
              <a:pPr marL="386870" indent="-193435" lvl="1">
                <a:lnSpc>
                  <a:spcPts val="2508"/>
                </a:lnSpc>
                <a:spcBef>
                  <a:spcPct val="0"/>
                </a:spcBef>
                <a:buFont typeface="Arial"/>
                <a:buChar char="•"/>
              </a:pPr>
              <a:r>
                <a:rPr lang="en-US" sz="1791">
                  <a:solidFill>
                    <a:srgbClr val="FFFFFF"/>
                  </a:solidFill>
                  <a:latin typeface="HK Grotesk Medium"/>
                </a:rPr>
                <a:t>Lay</a:t>
              </a:r>
              <a:r>
                <a:rPr lang="en-US" sz="1791">
                  <a:solidFill>
                    <a:srgbClr val="FFFFFF"/>
                  </a:solidFill>
                  <a:latin typeface="HK Grotesk Medium"/>
                </a:rPr>
                <a:t>er 3: MaxPooling2D layer for spatial down-sampling.</a:t>
              </a:r>
            </a:p>
            <a:p>
              <a:pPr marL="386870" indent="-193435" lvl="1">
                <a:lnSpc>
                  <a:spcPts val="2508"/>
                </a:lnSpc>
                <a:spcBef>
                  <a:spcPct val="0"/>
                </a:spcBef>
                <a:buFont typeface="Arial"/>
                <a:buChar char="•"/>
              </a:pPr>
              <a:r>
                <a:rPr lang="en-US" sz="1791">
                  <a:solidFill>
                    <a:srgbClr val="FFFFFF"/>
                  </a:solidFill>
                  <a:latin typeface="HK Grotesk Medium"/>
                </a:rPr>
                <a:t>Layer 4: Conv2D with 32 filters, kernel size (2, 2), and ReLU activation.</a:t>
              </a:r>
            </a:p>
            <a:p>
              <a:pPr marL="386870" indent="-193435" lvl="1">
                <a:lnSpc>
                  <a:spcPts val="2508"/>
                </a:lnSpc>
                <a:spcBef>
                  <a:spcPct val="0"/>
                </a:spcBef>
                <a:buFont typeface="Arial"/>
                <a:buChar char="•"/>
              </a:pPr>
              <a:r>
                <a:rPr lang="en-US" sz="1791">
                  <a:solidFill>
                    <a:srgbClr val="FFFFFF"/>
                  </a:solidFill>
                  <a:latin typeface="HK Grotesk Medium"/>
                </a:rPr>
                <a:t>Layer 5: MaxPooling2D layer for spatial down-sampling.</a:t>
              </a:r>
            </a:p>
            <a:p>
              <a:pPr>
                <a:lnSpc>
                  <a:spcPts val="2508"/>
                </a:lnSpc>
                <a:spcBef>
                  <a:spcPct val="0"/>
                </a:spcBef>
              </a:pPr>
              <a:r>
                <a:rPr lang="en-US" sz="1791">
                  <a:solidFill>
                    <a:srgbClr val="FFFFFF"/>
                  </a:solidFill>
                  <a:latin typeface="HK Grotesk Medium"/>
                </a:rPr>
                <a:t>3</a:t>
              </a:r>
              <a:r>
                <a:rPr lang="en-US" sz="1791">
                  <a:solidFill>
                    <a:srgbClr val="FFFFFF"/>
                  </a:solidFill>
                  <a:latin typeface="HK Grotesk Medium"/>
                </a:rPr>
                <a:t>. </a:t>
              </a:r>
              <a:r>
                <a:rPr lang="en-US" sz="1791">
                  <a:solidFill>
                    <a:srgbClr val="C1FF72"/>
                  </a:solidFill>
                  <a:latin typeface="HK Grotesk Medium"/>
                </a:rPr>
                <a:t>Flatten Layer</a:t>
              </a:r>
            </a:p>
            <a:p>
              <a:pPr>
                <a:lnSpc>
                  <a:spcPts val="2508"/>
                </a:lnSpc>
                <a:spcBef>
                  <a:spcPct val="0"/>
                </a:spcBef>
              </a:pPr>
              <a:r>
                <a:rPr lang="en-US" sz="1791">
                  <a:solidFill>
                    <a:srgbClr val="FFFFFF"/>
                  </a:solidFill>
                  <a:latin typeface="HK Grotesk Medium"/>
                </a:rPr>
                <a:t>4. </a:t>
              </a:r>
              <a:r>
                <a:rPr lang="en-US" sz="1791">
                  <a:solidFill>
                    <a:srgbClr val="C1FF72"/>
                  </a:solidFill>
                  <a:latin typeface="HK Grotesk Medium"/>
                </a:rPr>
                <a:t>Dense Layers</a:t>
              </a:r>
              <a:r>
                <a:rPr lang="en-US" sz="1791">
                  <a:solidFill>
                    <a:srgbClr val="FFFFFF"/>
                  </a:solidFill>
                  <a:latin typeface="HK Grotesk Medium"/>
                </a:rPr>
                <a:t> with ReLU Activation:</a:t>
              </a:r>
            </a:p>
            <a:p>
              <a:pPr marL="386870" indent="-193435" lvl="1">
                <a:lnSpc>
                  <a:spcPts val="2508"/>
                </a:lnSpc>
                <a:spcBef>
                  <a:spcPct val="0"/>
                </a:spcBef>
                <a:buFont typeface="Arial"/>
                <a:buChar char="•"/>
              </a:pPr>
              <a:r>
                <a:rPr lang="en-US" sz="1791">
                  <a:solidFill>
                    <a:srgbClr val="FFDE59"/>
                  </a:solidFill>
                  <a:latin typeface="HK Grotesk Medium"/>
                </a:rPr>
                <a:t>Layer 6</a:t>
              </a:r>
              <a:r>
                <a:rPr lang="en-US" sz="1791">
                  <a:solidFill>
                    <a:srgbClr val="FFFFFF"/>
                  </a:solidFill>
                  <a:latin typeface="HK Grotesk Medium"/>
                </a:rPr>
                <a:t>: Dense layer with </a:t>
              </a:r>
              <a:r>
                <a:rPr lang="en-US" sz="1791">
                  <a:solidFill>
                    <a:srgbClr val="FFDE59"/>
                  </a:solidFill>
                  <a:latin typeface="HK Grotesk Medium"/>
                </a:rPr>
                <a:t>128 </a:t>
              </a:r>
              <a:r>
                <a:rPr lang="en-US" sz="1791">
                  <a:solidFill>
                    <a:srgbClr val="FFFFFF"/>
                  </a:solidFill>
                  <a:latin typeface="HK Grotesk Medium"/>
                </a:rPr>
                <a:t>neurons and ReLU activation.</a:t>
              </a:r>
            </a:p>
            <a:p>
              <a:pPr>
                <a:lnSpc>
                  <a:spcPts val="2508"/>
                </a:lnSpc>
                <a:spcBef>
                  <a:spcPct val="0"/>
                </a:spcBef>
              </a:pPr>
              <a:r>
                <a:rPr lang="en-US" sz="1791">
                  <a:solidFill>
                    <a:srgbClr val="FFFFFF"/>
                  </a:solidFill>
                  <a:latin typeface="HK Grotesk Medium"/>
                </a:rPr>
                <a:t>5. </a:t>
              </a:r>
              <a:r>
                <a:rPr lang="en-US" sz="1791">
                  <a:solidFill>
                    <a:srgbClr val="C1FF72"/>
                  </a:solidFill>
                  <a:latin typeface="HK Grotesk Medium"/>
                </a:rPr>
                <a:t>Output Layer</a:t>
              </a:r>
              <a:r>
                <a:rPr lang="en-US" sz="1791">
                  <a:solidFill>
                    <a:srgbClr val="FFFFFF"/>
                  </a:solidFill>
                  <a:latin typeface="HK Grotesk Medium"/>
                </a:rPr>
                <a:t>:</a:t>
              </a:r>
            </a:p>
            <a:p>
              <a:pPr marL="386870" indent="-193435" lvl="1">
                <a:lnSpc>
                  <a:spcPts val="2508"/>
                </a:lnSpc>
                <a:spcBef>
                  <a:spcPct val="0"/>
                </a:spcBef>
                <a:buFont typeface="Arial"/>
                <a:buChar char="•"/>
              </a:pPr>
              <a:r>
                <a:rPr lang="en-US" sz="1791">
                  <a:solidFill>
                    <a:srgbClr val="FFFFFF"/>
                  </a:solidFill>
                  <a:latin typeface="HK Grotesk Medium"/>
                </a:rPr>
                <a:t>Dense layer with Sigmoid activation.</a:t>
              </a:r>
            </a:p>
            <a:p>
              <a:pPr>
                <a:lnSpc>
                  <a:spcPts val="2508"/>
                </a:lnSpc>
                <a:spcBef>
                  <a:spcPct val="0"/>
                </a:spcBef>
              </a:pPr>
            </a:p>
            <a:p>
              <a:pPr>
                <a:lnSpc>
                  <a:spcPts val="2508"/>
                </a:lnSpc>
                <a:spcBef>
                  <a:spcPct val="0"/>
                </a:spcBef>
              </a:pPr>
            </a:p>
          </p:txBody>
        </p:sp>
      </p:grpSp>
      <p:sp>
        <p:nvSpPr>
          <p:cNvPr name="Freeform 8" id="8"/>
          <p:cNvSpPr/>
          <p:nvPr/>
        </p:nvSpPr>
        <p:spPr>
          <a:xfrm flipH="false" flipV="false" rot="0">
            <a:off x="0" y="1836294"/>
            <a:ext cx="4108109" cy="2417290"/>
          </a:xfrm>
          <a:custGeom>
            <a:avLst/>
            <a:gdLst/>
            <a:ahLst/>
            <a:cxnLst/>
            <a:rect r="r" b="b" t="t" l="l"/>
            <a:pathLst>
              <a:path h="2417290" w="4108109">
                <a:moveTo>
                  <a:pt x="0" y="0"/>
                </a:moveTo>
                <a:lnTo>
                  <a:pt x="4108109" y="0"/>
                </a:lnTo>
                <a:lnTo>
                  <a:pt x="4108109" y="2417290"/>
                </a:lnTo>
                <a:lnTo>
                  <a:pt x="0" y="2417290"/>
                </a:lnTo>
                <a:lnTo>
                  <a:pt x="0" y="0"/>
                </a:lnTo>
                <a:close/>
              </a:path>
            </a:pathLst>
          </a:custGeom>
          <a:blipFill>
            <a:blip r:embed="rId2"/>
            <a:stretch>
              <a:fillRect l="0" t="0" r="-46407" b="0"/>
            </a:stretch>
          </a:blipFill>
        </p:spPr>
      </p:sp>
      <p:sp>
        <p:nvSpPr>
          <p:cNvPr name="Freeform 9" id="9"/>
          <p:cNvSpPr/>
          <p:nvPr/>
        </p:nvSpPr>
        <p:spPr>
          <a:xfrm flipH="false" flipV="false" rot="0">
            <a:off x="-100603" y="4253584"/>
            <a:ext cx="4109142" cy="2029817"/>
          </a:xfrm>
          <a:custGeom>
            <a:avLst/>
            <a:gdLst/>
            <a:ahLst/>
            <a:cxnLst/>
            <a:rect r="r" b="b" t="t" l="l"/>
            <a:pathLst>
              <a:path h="2029817" w="4109142">
                <a:moveTo>
                  <a:pt x="0" y="0"/>
                </a:moveTo>
                <a:lnTo>
                  <a:pt x="4109143" y="0"/>
                </a:lnTo>
                <a:lnTo>
                  <a:pt x="4109143" y="2029817"/>
                </a:lnTo>
                <a:lnTo>
                  <a:pt x="0" y="2029817"/>
                </a:lnTo>
                <a:lnTo>
                  <a:pt x="0" y="0"/>
                </a:lnTo>
                <a:close/>
              </a:path>
            </a:pathLst>
          </a:custGeom>
          <a:blipFill>
            <a:blip r:embed="rId3"/>
            <a:stretch>
              <a:fillRect l="0" t="0" r="0" b="0"/>
            </a:stretch>
          </a:blipFill>
        </p:spPr>
      </p:sp>
      <p:sp>
        <p:nvSpPr>
          <p:cNvPr name="TextBox 10" id="10"/>
          <p:cNvSpPr txBox="true"/>
          <p:nvPr/>
        </p:nvSpPr>
        <p:spPr>
          <a:xfrm rot="0">
            <a:off x="442586" y="470726"/>
            <a:ext cx="2702895" cy="1055952"/>
          </a:xfrm>
          <a:prstGeom prst="rect">
            <a:avLst/>
          </a:prstGeom>
        </p:spPr>
        <p:txBody>
          <a:bodyPr anchor="t" rtlCol="false" tIns="0" lIns="0" bIns="0" rIns="0">
            <a:spAutoFit/>
          </a:bodyPr>
          <a:lstStyle/>
          <a:p>
            <a:pPr>
              <a:lnSpc>
                <a:spcPts val="4157"/>
              </a:lnSpc>
            </a:pPr>
            <a:r>
              <a:rPr lang="en-US" sz="3464">
                <a:solidFill>
                  <a:srgbClr val="FFFFFF"/>
                </a:solidFill>
                <a:latin typeface="Red Hat Display Bold"/>
              </a:rPr>
              <a:t>CNN</a:t>
            </a:r>
          </a:p>
          <a:p>
            <a:pPr algn="l">
              <a:lnSpc>
                <a:spcPts val="4157"/>
              </a:lnSpc>
            </a:pPr>
            <a:r>
              <a:rPr lang="en-US" sz="3464">
                <a:solidFill>
                  <a:srgbClr val="FFFFFF"/>
                </a:solidFill>
                <a:latin typeface="Red Hat Display Bold"/>
              </a:rPr>
              <a:t>Architecture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5024D"/>
        </a:solidFill>
      </p:bgPr>
    </p:bg>
    <p:spTree>
      <p:nvGrpSpPr>
        <p:cNvPr id="1" name=""/>
        <p:cNvGrpSpPr/>
        <p:nvPr/>
      </p:nvGrpSpPr>
      <p:grpSpPr>
        <a:xfrm>
          <a:off x="0" y="0"/>
          <a:ext cx="0" cy="0"/>
          <a:chOff x="0" y="0"/>
          <a:chExt cx="0" cy="0"/>
        </a:xfrm>
      </p:grpSpPr>
      <p:grpSp>
        <p:nvGrpSpPr>
          <p:cNvPr name="Group 2" id="2"/>
          <p:cNvGrpSpPr/>
          <p:nvPr/>
        </p:nvGrpSpPr>
        <p:grpSpPr>
          <a:xfrm rot="0">
            <a:off x="0" y="0"/>
            <a:ext cx="3979542" cy="6858000"/>
            <a:chOff x="0" y="0"/>
            <a:chExt cx="1572165" cy="2709333"/>
          </a:xfrm>
        </p:grpSpPr>
        <p:sp>
          <p:nvSpPr>
            <p:cNvPr name="Freeform 3" id="3"/>
            <p:cNvSpPr/>
            <p:nvPr/>
          </p:nvSpPr>
          <p:spPr>
            <a:xfrm flipH="false" flipV="false" rot="0">
              <a:off x="0" y="0"/>
              <a:ext cx="1572165" cy="2709333"/>
            </a:xfrm>
            <a:custGeom>
              <a:avLst/>
              <a:gdLst/>
              <a:ahLst/>
              <a:cxnLst/>
              <a:rect r="r" b="b" t="t" l="l"/>
              <a:pathLst>
                <a:path h="2709333" w="1572165">
                  <a:moveTo>
                    <a:pt x="0" y="0"/>
                  </a:moveTo>
                  <a:lnTo>
                    <a:pt x="1572165" y="0"/>
                  </a:lnTo>
                  <a:lnTo>
                    <a:pt x="1572165" y="2709333"/>
                  </a:lnTo>
                  <a:lnTo>
                    <a:pt x="0" y="2709333"/>
                  </a:lnTo>
                  <a:close/>
                </a:path>
              </a:pathLst>
            </a:custGeom>
            <a:solidFill>
              <a:srgbClr val="100F0D"/>
            </a:solidFill>
          </p:spPr>
        </p:sp>
        <p:sp>
          <p:nvSpPr>
            <p:cNvPr name="TextBox 4" id="4"/>
            <p:cNvSpPr txBox="true"/>
            <p:nvPr/>
          </p:nvSpPr>
          <p:spPr>
            <a:xfrm>
              <a:off x="0" y="-19050"/>
              <a:ext cx="1572165" cy="2728383"/>
            </a:xfrm>
            <a:prstGeom prst="rect">
              <a:avLst/>
            </a:prstGeom>
          </p:spPr>
          <p:txBody>
            <a:bodyPr anchor="ctr" rtlCol="false" tIns="33867" lIns="33867" bIns="33867" rIns="33867"/>
            <a:lstStyle/>
            <a:p>
              <a:pPr algn="ctr">
                <a:lnSpc>
                  <a:spcPts val="1399"/>
                </a:lnSpc>
              </a:pPr>
            </a:p>
          </p:txBody>
        </p:sp>
      </p:grpSp>
      <p:sp>
        <p:nvSpPr>
          <p:cNvPr name="Freeform 5" id="5"/>
          <p:cNvSpPr/>
          <p:nvPr/>
        </p:nvSpPr>
        <p:spPr>
          <a:xfrm flipH="false" flipV="false" rot="0">
            <a:off x="0" y="2102362"/>
            <a:ext cx="3979542" cy="2034731"/>
          </a:xfrm>
          <a:custGeom>
            <a:avLst/>
            <a:gdLst/>
            <a:ahLst/>
            <a:cxnLst/>
            <a:rect r="r" b="b" t="t" l="l"/>
            <a:pathLst>
              <a:path h="2034731" w="3979542">
                <a:moveTo>
                  <a:pt x="0" y="0"/>
                </a:moveTo>
                <a:lnTo>
                  <a:pt x="3979542" y="0"/>
                </a:lnTo>
                <a:lnTo>
                  <a:pt x="3979542" y="2034731"/>
                </a:lnTo>
                <a:lnTo>
                  <a:pt x="0" y="2034731"/>
                </a:lnTo>
                <a:lnTo>
                  <a:pt x="0" y="0"/>
                </a:lnTo>
                <a:close/>
              </a:path>
            </a:pathLst>
          </a:custGeom>
          <a:blipFill>
            <a:blip r:embed="rId2"/>
            <a:stretch>
              <a:fillRect l="0" t="-5609" r="-747" b="0"/>
            </a:stretch>
          </a:blipFill>
        </p:spPr>
      </p:sp>
      <p:grpSp>
        <p:nvGrpSpPr>
          <p:cNvPr name="Group 6" id="6"/>
          <p:cNvGrpSpPr/>
          <p:nvPr/>
        </p:nvGrpSpPr>
        <p:grpSpPr>
          <a:xfrm rot="0">
            <a:off x="4478535" y="925358"/>
            <a:ext cx="7285754" cy="5008868"/>
            <a:chOff x="0" y="0"/>
            <a:chExt cx="9714339" cy="6678491"/>
          </a:xfrm>
        </p:grpSpPr>
        <p:sp>
          <p:nvSpPr>
            <p:cNvPr name="TextBox 7" id="7"/>
            <p:cNvSpPr txBox="true"/>
            <p:nvPr/>
          </p:nvSpPr>
          <p:spPr>
            <a:xfrm rot="0">
              <a:off x="0" y="-9525"/>
              <a:ext cx="9714339" cy="388546"/>
            </a:xfrm>
            <a:prstGeom prst="rect">
              <a:avLst/>
            </a:prstGeom>
          </p:spPr>
          <p:txBody>
            <a:bodyPr anchor="t" rtlCol="false" tIns="0" lIns="0" bIns="0" rIns="0">
              <a:spAutoFit/>
            </a:bodyPr>
            <a:lstStyle/>
            <a:p>
              <a:pPr>
                <a:lnSpc>
                  <a:spcPts val="2316"/>
                </a:lnSpc>
              </a:pPr>
            </a:p>
          </p:txBody>
        </p:sp>
        <p:sp>
          <p:nvSpPr>
            <p:cNvPr name="TextBox 8" id="8"/>
            <p:cNvSpPr txBox="true"/>
            <p:nvPr/>
          </p:nvSpPr>
          <p:spPr>
            <a:xfrm rot="0">
              <a:off x="0" y="602591"/>
              <a:ext cx="9714339" cy="6075900"/>
            </a:xfrm>
            <a:prstGeom prst="rect">
              <a:avLst/>
            </a:prstGeom>
          </p:spPr>
          <p:txBody>
            <a:bodyPr anchor="t" rtlCol="false" tIns="0" lIns="0" bIns="0" rIns="0">
              <a:spAutoFit/>
            </a:bodyPr>
            <a:lstStyle/>
            <a:p>
              <a:pPr>
                <a:lnSpc>
                  <a:spcPts val="2405"/>
                </a:lnSpc>
              </a:pPr>
              <a:r>
                <a:rPr lang="en-US" sz="1718">
                  <a:solidFill>
                    <a:srgbClr val="FFFFFF"/>
                  </a:solidFill>
                  <a:latin typeface="HK Grotesk Medium"/>
                </a:rPr>
                <a:t>1. </a:t>
              </a:r>
              <a:r>
                <a:rPr lang="en-US" sz="1718">
                  <a:solidFill>
                    <a:srgbClr val="C1FF72"/>
                  </a:solidFill>
                  <a:latin typeface="HK Grotesk Medium"/>
                </a:rPr>
                <a:t>Base Mod</a:t>
              </a:r>
              <a:r>
                <a:rPr lang="en-US" sz="1718">
                  <a:solidFill>
                    <a:srgbClr val="C1FF72"/>
                  </a:solidFill>
                  <a:latin typeface="HK Grotesk Medium"/>
                </a:rPr>
                <a:t>el</a:t>
              </a:r>
              <a:r>
                <a:rPr lang="en-US" sz="1718">
                  <a:solidFill>
                    <a:srgbClr val="FFFFFF"/>
                  </a:solidFill>
                  <a:latin typeface="HK Grotesk Medium"/>
                </a:rPr>
                <a:t>: </a:t>
              </a:r>
              <a:r>
                <a:rPr lang="en-US" sz="1718">
                  <a:solidFill>
                    <a:srgbClr val="FFDE59"/>
                  </a:solidFill>
                  <a:latin typeface="HK Grotesk Medium"/>
                </a:rPr>
                <a:t>InceptionV3</a:t>
              </a:r>
            </a:p>
            <a:p>
              <a:pPr marL="371024" indent="-185512" lvl="1">
                <a:lnSpc>
                  <a:spcPts val="2405"/>
                </a:lnSpc>
                <a:spcBef>
                  <a:spcPct val="0"/>
                </a:spcBef>
                <a:buFont typeface="Arial"/>
                <a:buChar char="•"/>
              </a:pPr>
              <a:r>
                <a:rPr lang="en-US" sz="1718">
                  <a:solidFill>
                    <a:srgbClr val="FFFFFF"/>
                  </a:solidFill>
                  <a:latin typeface="HK Grotesk Medium"/>
                </a:rPr>
                <a:t>Pr</a:t>
              </a:r>
              <a:r>
                <a:rPr lang="en-US" sz="1718">
                  <a:solidFill>
                    <a:srgbClr val="FFFFFF"/>
                  </a:solidFill>
                  <a:latin typeface="HK Grotesk Medium"/>
                </a:rPr>
                <a:t>e-trained on ImageNet for general feature extraction.</a:t>
              </a:r>
            </a:p>
            <a:p>
              <a:pPr marL="371024" indent="-185512" lvl="1">
                <a:lnSpc>
                  <a:spcPts val="2405"/>
                </a:lnSpc>
                <a:spcBef>
                  <a:spcPct val="0"/>
                </a:spcBef>
                <a:buFont typeface="Arial"/>
                <a:buChar char="•"/>
              </a:pPr>
              <a:r>
                <a:rPr lang="en-US" sz="1718">
                  <a:solidFill>
                    <a:srgbClr val="FFFFFF"/>
                  </a:solidFill>
                  <a:latin typeface="HK Grotesk Medium"/>
                </a:rPr>
                <a:t>Includ</a:t>
              </a:r>
              <a:r>
                <a:rPr lang="en-US" sz="1718">
                  <a:solidFill>
                    <a:srgbClr val="FFFFFF"/>
                  </a:solidFill>
                  <a:latin typeface="HK Grotesk Medium"/>
                </a:rPr>
                <a:t>es complex inception modules for efficient feature learning.</a:t>
              </a:r>
            </a:p>
            <a:p>
              <a:pPr>
                <a:lnSpc>
                  <a:spcPts val="2405"/>
                </a:lnSpc>
                <a:spcBef>
                  <a:spcPct val="0"/>
                </a:spcBef>
              </a:pPr>
              <a:r>
                <a:rPr lang="en-US" sz="1718">
                  <a:solidFill>
                    <a:srgbClr val="FFFFFF"/>
                  </a:solidFill>
                  <a:latin typeface="HK Grotesk Medium"/>
                </a:rPr>
                <a:t>2. Global Av</a:t>
              </a:r>
              <a:r>
                <a:rPr lang="en-US" sz="1718">
                  <a:solidFill>
                    <a:srgbClr val="FFFFFF"/>
                  </a:solidFill>
                  <a:latin typeface="HK Grotesk Medium"/>
                </a:rPr>
                <a:t>erage </a:t>
              </a:r>
              <a:r>
                <a:rPr lang="en-US" sz="1718">
                  <a:solidFill>
                    <a:srgbClr val="C1FF72"/>
                  </a:solidFill>
                  <a:latin typeface="HK Grotesk Medium"/>
                </a:rPr>
                <a:t>Pooling 2D Layer</a:t>
              </a:r>
              <a:r>
                <a:rPr lang="en-US" sz="1718">
                  <a:solidFill>
                    <a:srgbClr val="FFFFFF"/>
                  </a:solidFill>
                  <a:latin typeface="HK Grotesk Medium"/>
                </a:rPr>
                <a:t>:</a:t>
              </a:r>
            </a:p>
            <a:p>
              <a:pPr marL="371024" indent="-185512" lvl="1">
                <a:lnSpc>
                  <a:spcPts val="2405"/>
                </a:lnSpc>
                <a:spcBef>
                  <a:spcPct val="0"/>
                </a:spcBef>
                <a:buFont typeface="Arial"/>
                <a:buChar char="•"/>
              </a:pPr>
              <a:r>
                <a:rPr lang="en-US" sz="1718">
                  <a:solidFill>
                    <a:srgbClr val="FFFFFF"/>
                  </a:solidFill>
                  <a:latin typeface="HK Grotesk Medium"/>
                </a:rPr>
                <a:t>Reduces the spatial dimensions of the input.</a:t>
              </a:r>
            </a:p>
            <a:p>
              <a:pPr marL="371024" indent="-185512" lvl="1">
                <a:lnSpc>
                  <a:spcPts val="2405"/>
                </a:lnSpc>
                <a:spcBef>
                  <a:spcPct val="0"/>
                </a:spcBef>
                <a:buFont typeface="Arial"/>
                <a:buChar char="•"/>
              </a:pPr>
              <a:r>
                <a:rPr lang="en-US" sz="1718">
                  <a:solidFill>
                    <a:srgbClr val="FFFFFF"/>
                  </a:solidFill>
                  <a:latin typeface="HK Grotesk Medium"/>
                </a:rPr>
                <a:t>Extr</a:t>
              </a:r>
              <a:r>
                <a:rPr lang="en-US" sz="1718">
                  <a:solidFill>
                    <a:srgbClr val="FFFFFF"/>
                  </a:solidFill>
                  <a:latin typeface="HK Grotesk Medium"/>
                </a:rPr>
                <a:t>acts information from the features obtained from the base model.</a:t>
              </a:r>
            </a:p>
            <a:p>
              <a:pPr>
                <a:lnSpc>
                  <a:spcPts val="2405"/>
                </a:lnSpc>
                <a:spcBef>
                  <a:spcPct val="0"/>
                </a:spcBef>
              </a:pPr>
              <a:r>
                <a:rPr lang="en-US" sz="1718">
                  <a:solidFill>
                    <a:srgbClr val="FFFFFF"/>
                  </a:solidFill>
                  <a:latin typeface="HK Grotesk Medium"/>
                </a:rPr>
                <a:t>3. </a:t>
              </a:r>
              <a:r>
                <a:rPr lang="en-US" sz="1718">
                  <a:solidFill>
                    <a:srgbClr val="C1FF72"/>
                  </a:solidFill>
                  <a:latin typeface="HK Grotesk Medium"/>
                </a:rPr>
                <a:t>Dense Layers </a:t>
              </a:r>
              <a:r>
                <a:rPr lang="en-US" sz="1718">
                  <a:solidFill>
                    <a:srgbClr val="FFFFFF"/>
                  </a:solidFill>
                  <a:latin typeface="HK Grotesk Medium"/>
                </a:rPr>
                <a:t>with ReLU Activation:</a:t>
              </a:r>
            </a:p>
            <a:p>
              <a:pPr marL="371024" indent="-185512" lvl="1">
                <a:lnSpc>
                  <a:spcPts val="2405"/>
                </a:lnSpc>
                <a:spcBef>
                  <a:spcPct val="0"/>
                </a:spcBef>
                <a:buFont typeface="Arial"/>
                <a:buChar char="•"/>
              </a:pPr>
              <a:r>
                <a:rPr lang="en-US" sz="1718">
                  <a:solidFill>
                    <a:srgbClr val="FFFFFF"/>
                  </a:solidFill>
                  <a:latin typeface="HK Grotesk Medium"/>
                </a:rPr>
                <a:t>Layer 1: Dense layer with 256 neurons and ReLU activation.</a:t>
              </a:r>
            </a:p>
            <a:p>
              <a:pPr marL="371024" indent="-185512" lvl="1">
                <a:lnSpc>
                  <a:spcPts val="2405"/>
                </a:lnSpc>
                <a:spcBef>
                  <a:spcPct val="0"/>
                </a:spcBef>
                <a:buFont typeface="Arial"/>
                <a:buChar char="•"/>
              </a:pPr>
              <a:r>
                <a:rPr lang="en-US" sz="1718">
                  <a:solidFill>
                    <a:srgbClr val="FFFFFF"/>
                  </a:solidFill>
                  <a:latin typeface="HK Grotesk Medium"/>
                </a:rPr>
                <a:t>Layer 2: Dense layer with 256 neurons and ReLU activation.</a:t>
              </a:r>
            </a:p>
            <a:p>
              <a:pPr>
                <a:lnSpc>
                  <a:spcPts val="2405"/>
                </a:lnSpc>
                <a:spcBef>
                  <a:spcPct val="0"/>
                </a:spcBef>
              </a:pPr>
              <a:r>
                <a:rPr lang="en-US" sz="1718">
                  <a:solidFill>
                    <a:srgbClr val="FFFFFF"/>
                  </a:solidFill>
                  <a:latin typeface="HK Grotesk Medium"/>
                </a:rPr>
                <a:t>4. </a:t>
              </a:r>
              <a:r>
                <a:rPr lang="en-US" sz="1718">
                  <a:solidFill>
                    <a:srgbClr val="C1FF72"/>
                  </a:solidFill>
                  <a:latin typeface="HK Grotesk Medium"/>
                </a:rPr>
                <a:t>Dropout Layer</a:t>
              </a:r>
              <a:r>
                <a:rPr lang="en-US" sz="1718">
                  <a:solidFill>
                    <a:srgbClr val="FFFFFF"/>
                  </a:solidFill>
                  <a:latin typeface="HK Grotesk Medium"/>
                </a:rPr>
                <a:t>:</a:t>
              </a:r>
            </a:p>
            <a:p>
              <a:pPr marL="371024" indent="-185512" lvl="1">
                <a:lnSpc>
                  <a:spcPts val="2405"/>
                </a:lnSpc>
                <a:spcBef>
                  <a:spcPct val="0"/>
                </a:spcBef>
                <a:buFont typeface="Arial"/>
                <a:buChar char="•"/>
              </a:pPr>
              <a:r>
                <a:rPr lang="en-US" sz="1718">
                  <a:solidFill>
                    <a:srgbClr val="FFFFFF"/>
                  </a:solidFill>
                  <a:latin typeface="HK Grotesk Medium"/>
                </a:rPr>
                <a:t>Purpose: Mitigates overfitting by randomly </a:t>
              </a:r>
              <a:r>
                <a:rPr lang="en-US" sz="1718">
                  <a:solidFill>
                    <a:srgbClr val="FFDE59"/>
                  </a:solidFill>
                  <a:latin typeface="HK Grotesk Medium"/>
                </a:rPr>
                <a:t>dropping 25%</a:t>
              </a:r>
              <a:r>
                <a:rPr lang="en-US" sz="1718">
                  <a:solidFill>
                    <a:srgbClr val="FFFFFF"/>
                  </a:solidFill>
                  <a:latin typeface="HK Grotesk Medium"/>
                </a:rPr>
                <a:t> of neurons during training.</a:t>
              </a:r>
            </a:p>
            <a:p>
              <a:pPr>
                <a:lnSpc>
                  <a:spcPts val="2405"/>
                </a:lnSpc>
                <a:spcBef>
                  <a:spcPct val="0"/>
                </a:spcBef>
              </a:pPr>
              <a:r>
                <a:rPr lang="en-US" sz="1718">
                  <a:solidFill>
                    <a:srgbClr val="FFFFFF"/>
                  </a:solidFill>
                  <a:latin typeface="HK Grotesk Medium"/>
                </a:rPr>
                <a:t>5. </a:t>
              </a:r>
              <a:r>
                <a:rPr lang="en-US" sz="1718">
                  <a:solidFill>
                    <a:srgbClr val="C1FF72"/>
                  </a:solidFill>
                  <a:latin typeface="HK Grotesk Medium"/>
                </a:rPr>
                <a:t>Output Layer</a:t>
              </a:r>
              <a:r>
                <a:rPr lang="en-US" sz="1718">
                  <a:solidFill>
                    <a:srgbClr val="FFFFFF"/>
                  </a:solidFill>
                  <a:latin typeface="HK Grotesk Medium"/>
                </a:rPr>
                <a:t>:</a:t>
              </a:r>
            </a:p>
            <a:p>
              <a:pPr marL="371024" indent="-185512" lvl="1">
                <a:lnSpc>
                  <a:spcPts val="2405"/>
                </a:lnSpc>
                <a:spcBef>
                  <a:spcPct val="0"/>
                </a:spcBef>
                <a:buFont typeface="Arial"/>
                <a:buChar char="•"/>
              </a:pPr>
              <a:r>
                <a:rPr lang="en-US" sz="1718">
                  <a:solidFill>
                    <a:srgbClr val="FFFFFF"/>
                  </a:solidFill>
                  <a:latin typeface="HK Grotesk Medium"/>
                </a:rPr>
                <a:t>Dense layer with </a:t>
              </a:r>
              <a:r>
                <a:rPr lang="en-US" sz="1718">
                  <a:solidFill>
                    <a:srgbClr val="FFDE59"/>
                  </a:solidFill>
                  <a:latin typeface="HK Grotesk Medium"/>
                </a:rPr>
                <a:t>Sigmoid activation</a:t>
              </a:r>
              <a:r>
                <a:rPr lang="en-US" sz="1718">
                  <a:solidFill>
                    <a:srgbClr val="FFFFFF"/>
                  </a:solidFill>
                  <a:latin typeface="HK Grotesk Medium"/>
                </a:rPr>
                <a:t>.</a:t>
              </a:r>
            </a:p>
            <a:p>
              <a:pPr>
                <a:lnSpc>
                  <a:spcPts val="2405"/>
                </a:lnSpc>
                <a:spcBef>
                  <a:spcPct val="0"/>
                </a:spcBef>
              </a:pPr>
            </a:p>
          </p:txBody>
        </p:sp>
      </p:grpSp>
      <p:sp>
        <p:nvSpPr>
          <p:cNvPr name="Freeform 9" id="9"/>
          <p:cNvSpPr/>
          <p:nvPr/>
        </p:nvSpPr>
        <p:spPr>
          <a:xfrm flipH="false" flipV="false" rot="0">
            <a:off x="0" y="4137093"/>
            <a:ext cx="3979542" cy="2552667"/>
          </a:xfrm>
          <a:custGeom>
            <a:avLst/>
            <a:gdLst/>
            <a:ahLst/>
            <a:cxnLst/>
            <a:rect r="r" b="b" t="t" l="l"/>
            <a:pathLst>
              <a:path h="2552667" w="3979542">
                <a:moveTo>
                  <a:pt x="0" y="0"/>
                </a:moveTo>
                <a:lnTo>
                  <a:pt x="3979542" y="0"/>
                </a:lnTo>
                <a:lnTo>
                  <a:pt x="3979542" y="2552666"/>
                </a:lnTo>
                <a:lnTo>
                  <a:pt x="0" y="2552666"/>
                </a:lnTo>
                <a:lnTo>
                  <a:pt x="0" y="0"/>
                </a:lnTo>
                <a:close/>
              </a:path>
            </a:pathLst>
          </a:custGeom>
          <a:blipFill>
            <a:blip r:embed="rId3"/>
            <a:stretch>
              <a:fillRect l="0" t="0" r="0" b="0"/>
            </a:stretch>
          </a:blipFill>
        </p:spPr>
      </p:sp>
      <p:sp>
        <p:nvSpPr>
          <p:cNvPr name="TextBox 10" id="10"/>
          <p:cNvSpPr txBox="true"/>
          <p:nvPr/>
        </p:nvSpPr>
        <p:spPr>
          <a:xfrm rot="0">
            <a:off x="638323" y="513741"/>
            <a:ext cx="2702895" cy="1055952"/>
          </a:xfrm>
          <a:prstGeom prst="rect">
            <a:avLst/>
          </a:prstGeom>
        </p:spPr>
        <p:txBody>
          <a:bodyPr anchor="t" rtlCol="false" tIns="0" lIns="0" bIns="0" rIns="0">
            <a:spAutoFit/>
          </a:bodyPr>
          <a:lstStyle/>
          <a:p>
            <a:pPr>
              <a:lnSpc>
                <a:spcPts val="4157"/>
              </a:lnSpc>
            </a:pPr>
            <a:r>
              <a:rPr lang="en-US" sz="3464">
                <a:solidFill>
                  <a:srgbClr val="FFFFFF"/>
                </a:solidFill>
                <a:latin typeface="Red Hat Display Bold"/>
              </a:rPr>
              <a:t>Inception V3</a:t>
            </a:r>
          </a:p>
          <a:p>
            <a:pPr algn="l">
              <a:lnSpc>
                <a:spcPts val="4157"/>
              </a:lnSpc>
            </a:pPr>
            <a:r>
              <a:rPr lang="en-US" sz="3464">
                <a:solidFill>
                  <a:srgbClr val="FFFFFF"/>
                </a:solidFill>
                <a:latin typeface="Red Hat Display Bold"/>
              </a:rPr>
              <a:t>Architecture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5024D"/>
        </a:solidFill>
      </p:bgPr>
    </p:bg>
    <p:spTree>
      <p:nvGrpSpPr>
        <p:cNvPr id="1" name=""/>
        <p:cNvGrpSpPr/>
        <p:nvPr/>
      </p:nvGrpSpPr>
      <p:grpSpPr>
        <a:xfrm>
          <a:off x="0" y="0"/>
          <a:ext cx="0" cy="0"/>
          <a:chOff x="0" y="0"/>
          <a:chExt cx="0" cy="0"/>
        </a:xfrm>
      </p:grpSpPr>
      <p:sp>
        <p:nvSpPr>
          <p:cNvPr name="AutoShape 2" id="2"/>
          <p:cNvSpPr/>
          <p:nvPr/>
        </p:nvSpPr>
        <p:spPr>
          <a:xfrm rot="0">
            <a:off x="3159904" y="0"/>
            <a:ext cx="20064" cy="1113260"/>
          </a:xfrm>
          <a:prstGeom prst="rect">
            <a:avLst/>
          </a:prstGeom>
          <a:solidFill>
            <a:srgbClr val="FFFFFF"/>
          </a:solidFill>
        </p:spPr>
      </p:sp>
      <p:sp>
        <p:nvSpPr>
          <p:cNvPr name="AutoShape 3" id="3"/>
          <p:cNvSpPr/>
          <p:nvPr/>
        </p:nvSpPr>
        <p:spPr>
          <a:xfrm rot="0">
            <a:off x="3139840" y="5744740"/>
            <a:ext cx="20064" cy="1113260"/>
          </a:xfrm>
          <a:prstGeom prst="rect">
            <a:avLst/>
          </a:prstGeom>
          <a:solidFill>
            <a:srgbClr val="FFFFFF"/>
          </a:solidFill>
        </p:spPr>
      </p:sp>
      <p:sp>
        <p:nvSpPr>
          <p:cNvPr name="Freeform 4" id="4"/>
          <p:cNvSpPr/>
          <p:nvPr/>
        </p:nvSpPr>
        <p:spPr>
          <a:xfrm flipH="false" flipV="false" rot="0">
            <a:off x="6224990" y="632830"/>
            <a:ext cx="4669093" cy="5789350"/>
          </a:xfrm>
          <a:custGeom>
            <a:avLst/>
            <a:gdLst/>
            <a:ahLst/>
            <a:cxnLst/>
            <a:rect r="r" b="b" t="t" l="l"/>
            <a:pathLst>
              <a:path h="5789350" w="4669093">
                <a:moveTo>
                  <a:pt x="0" y="0"/>
                </a:moveTo>
                <a:lnTo>
                  <a:pt x="4669093" y="0"/>
                </a:lnTo>
                <a:lnTo>
                  <a:pt x="4669093" y="5789350"/>
                </a:lnTo>
                <a:lnTo>
                  <a:pt x="0" y="5789350"/>
                </a:lnTo>
                <a:lnTo>
                  <a:pt x="0" y="0"/>
                </a:lnTo>
                <a:close/>
              </a:path>
            </a:pathLst>
          </a:custGeom>
          <a:blipFill>
            <a:blip r:embed="rId2"/>
            <a:stretch>
              <a:fillRect l="0" t="-10487" r="0" b="-10487"/>
            </a:stretch>
          </a:blipFill>
        </p:spPr>
      </p:sp>
      <p:sp>
        <p:nvSpPr>
          <p:cNvPr name="Freeform 5" id="5"/>
          <p:cNvSpPr/>
          <p:nvPr/>
        </p:nvSpPr>
        <p:spPr>
          <a:xfrm flipH="false" flipV="false" rot="0">
            <a:off x="6224990" y="632830"/>
            <a:ext cx="4799596" cy="5789350"/>
          </a:xfrm>
          <a:custGeom>
            <a:avLst/>
            <a:gdLst/>
            <a:ahLst/>
            <a:cxnLst/>
            <a:rect r="r" b="b" t="t" l="l"/>
            <a:pathLst>
              <a:path h="5789350" w="4799596">
                <a:moveTo>
                  <a:pt x="0" y="0"/>
                </a:moveTo>
                <a:lnTo>
                  <a:pt x="4799596" y="0"/>
                </a:lnTo>
                <a:lnTo>
                  <a:pt x="4799596" y="5789350"/>
                </a:lnTo>
                <a:lnTo>
                  <a:pt x="0" y="5789350"/>
                </a:lnTo>
                <a:lnTo>
                  <a:pt x="0" y="0"/>
                </a:lnTo>
                <a:close/>
              </a:path>
            </a:pathLst>
          </a:custGeom>
          <a:blipFill>
            <a:blip r:embed="rId3"/>
            <a:stretch>
              <a:fillRect l="-10310" t="0" r="-10310" b="0"/>
            </a:stretch>
          </a:blipFill>
        </p:spPr>
      </p:sp>
      <p:grpSp>
        <p:nvGrpSpPr>
          <p:cNvPr name="Group 6" id="6"/>
          <p:cNvGrpSpPr/>
          <p:nvPr/>
        </p:nvGrpSpPr>
        <p:grpSpPr>
          <a:xfrm rot="0">
            <a:off x="1297917" y="2262335"/>
            <a:ext cx="3764102" cy="2333329"/>
            <a:chOff x="0" y="0"/>
            <a:chExt cx="5018802" cy="3111106"/>
          </a:xfrm>
        </p:grpSpPr>
        <p:sp>
          <p:nvSpPr>
            <p:cNvPr name="TextBox 7" id="7"/>
            <p:cNvSpPr txBox="true"/>
            <p:nvPr/>
          </p:nvSpPr>
          <p:spPr>
            <a:xfrm rot="0">
              <a:off x="0" y="237227"/>
              <a:ext cx="5018802" cy="2040301"/>
            </a:xfrm>
            <a:prstGeom prst="rect">
              <a:avLst/>
            </a:prstGeom>
          </p:spPr>
          <p:txBody>
            <a:bodyPr anchor="t" rtlCol="false" tIns="0" lIns="0" bIns="0" rIns="0">
              <a:spAutoFit/>
            </a:bodyPr>
            <a:lstStyle/>
            <a:p>
              <a:pPr algn="ctr">
                <a:lnSpc>
                  <a:spcPts val="10948"/>
                </a:lnSpc>
              </a:pPr>
              <a:r>
                <a:rPr lang="en-US" sz="11172">
                  <a:solidFill>
                    <a:srgbClr val="FFFFFF"/>
                  </a:solidFill>
                  <a:latin typeface="HK Grotesk Bold"/>
                </a:rPr>
                <a:t>~92%</a:t>
              </a:r>
            </a:p>
          </p:txBody>
        </p:sp>
        <p:sp>
          <p:nvSpPr>
            <p:cNvPr name="TextBox 8" id="8"/>
            <p:cNvSpPr txBox="true"/>
            <p:nvPr/>
          </p:nvSpPr>
          <p:spPr>
            <a:xfrm rot="0">
              <a:off x="715596" y="2757537"/>
              <a:ext cx="3587610" cy="353569"/>
            </a:xfrm>
            <a:prstGeom prst="rect">
              <a:avLst/>
            </a:prstGeom>
          </p:spPr>
          <p:txBody>
            <a:bodyPr anchor="t" rtlCol="false" tIns="0" lIns="0" bIns="0" rIns="0">
              <a:spAutoFit/>
            </a:bodyPr>
            <a:lstStyle/>
            <a:p>
              <a:pPr algn="ctr">
                <a:lnSpc>
                  <a:spcPts val="2161"/>
                </a:lnSpc>
              </a:pPr>
              <a:r>
                <a:rPr lang="en-US" sz="1800">
                  <a:solidFill>
                    <a:srgbClr val="FFFFFF"/>
                  </a:solidFill>
                  <a:latin typeface="HK Grotesk Bold"/>
                </a:rPr>
                <a:t>ACCURACY  WITH CNN</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DAF7YOKACmY</dc:identifier>
  <dcterms:modified xsi:type="dcterms:W3CDTF">2011-08-01T06:04:30Z</dcterms:modified>
  <cp:revision>1</cp:revision>
  <dc:title>Navy Creative How Artificial Intelligence Youtube Thumbnail</dc:title>
</cp:coreProperties>
</file>